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740627569_2880x1920.jpg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996267730_2880x1920.jpg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17931575_1991x1322.jpg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flaticon.com/authors/freepik" TargetMode="External"/><Relationship Id="rId3" Type="http://schemas.openxmlformats.org/officeDocument/2006/relationships/hyperlink" Target="https://www.flaticon.com/authors/eucalyp" TargetMode="External"/><Relationship Id="rId4" Type="http://schemas.openxmlformats.org/officeDocument/2006/relationships/hyperlink" Target="https://www.flaticon.com/authors/surang" TargetMode="External"/><Relationship Id="rId5" Type="http://schemas.openxmlformats.org/officeDocument/2006/relationships/hyperlink" Target="https://www.flaticon.com/authors/wanicon" TargetMode="External"/><Relationship Id="rId6" Type="http://schemas.openxmlformats.org/officeDocument/2006/relationships/hyperlink" Target="https://www.flaticon.com/free-icon/green-energy_2855677" TargetMode="External"/><Relationship Id="rId7" Type="http://schemas.openxmlformats.org/officeDocument/2006/relationships/hyperlink" Target="http://www.flaticon.com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2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irtsu teekond arukaks külaks"/>
          <p:cNvSpPr txBox="1"/>
          <p:nvPr>
            <p:ph type="title"/>
          </p:nvPr>
        </p:nvSpPr>
        <p:spPr>
          <a:xfrm>
            <a:off x="1206500" y="1270000"/>
            <a:ext cx="9779000" cy="2741711"/>
          </a:xfrm>
          <a:prstGeom prst="rect">
            <a:avLst/>
          </a:prstGeom>
        </p:spPr>
        <p:txBody>
          <a:bodyPr/>
          <a:lstStyle/>
          <a:p>
            <a:pPr/>
            <a:r>
              <a:t>Virtsu teekond arukaks külaks</a:t>
            </a:r>
          </a:p>
        </p:txBody>
      </p:sp>
      <p:sp>
        <p:nvSpPr>
          <p:cNvPr id="152" name="ehk kuidas Virtsust Euroopasse saada…"/>
          <p:cNvSpPr txBox="1"/>
          <p:nvPr>
            <p:ph type="body" sz="quarter" idx="1"/>
          </p:nvPr>
        </p:nvSpPr>
        <p:spPr>
          <a:xfrm>
            <a:off x="1206500" y="4304988"/>
            <a:ext cx="9779000" cy="5385424"/>
          </a:xfrm>
          <a:prstGeom prst="rect">
            <a:avLst/>
          </a:prstGeom>
        </p:spPr>
        <p:txBody>
          <a:bodyPr/>
          <a:lstStyle/>
          <a:p>
            <a:pPr/>
            <a:r>
              <a:t>ehk kuidas Virtsust Euroopasse saada</a:t>
            </a:r>
          </a:p>
          <a:p>
            <a:pPr/>
          </a:p>
          <a:p>
            <a:pPr/>
          </a:p>
          <a:p>
            <a:pPr>
              <a:defRPr sz="4000"/>
            </a:pPr>
            <a:r>
              <a:t>Stanislav Nemeržitski, Kulno Kesküla</a:t>
            </a:r>
          </a:p>
          <a:p>
            <a:pPr>
              <a:defRPr sz="4000"/>
            </a:pPr>
            <a:r>
              <a:t>17.06.2021, Jäneda</a:t>
            </a:r>
          </a:p>
        </p:txBody>
      </p:sp>
      <p:pic>
        <p:nvPicPr>
          <p:cNvPr id="15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74250" y="642436"/>
            <a:ext cx="10423222" cy="12710528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154" name="SmartRural21_logo_full-2.png" descr="SmartRural21_logo_full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5907" y="10270641"/>
            <a:ext cx="6647837" cy="2828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Väljakuts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Väljakutsed</a:t>
            </a:r>
          </a:p>
        </p:txBody>
      </p:sp>
      <p:grpSp>
        <p:nvGrpSpPr>
          <p:cNvPr id="222" name="Screenshot 2021-06-15 at 17.19.40.png"/>
          <p:cNvGrpSpPr/>
          <p:nvPr/>
        </p:nvGrpSpPr>
        <p:grpSpPr>
          <a:xfrm>
            <a:off x="6652728" y="2718008"/>
            <a:ext cx="16853245" cy="10159645"/>
            <a:chOff x="0" y="0"/>
            <a:chExt cx="16853244" cy="10159644"/>
          </a:xfrm>
        </p:grpSpPr>
        <p:pic>
          <p:nvPicPr>
            <p:cNvPr id="221" name="Screenshot 2021-06-15 at 17.19.40.png" descr="Screenshot 2021-06-15 at 17.19.40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6421445" cy="96008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0" name="Screenshot 2021-06-15 at 17.19.40.png" descr="Screenshot 2021-06-15 at 17.19.40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853245" cy="10159645"/>
            </a:xfrm>
            <a:prstGeom prst="rect">
              <a:avLst/>
            </a:prstGeom>
            <a:effectLst/>
          </p:spPr>
        </p:pic>
      </p:grpSp>
      <p:sp>
        <p:nvSpPr>
          <p:cNvPr id="223" name="“Võib öelda, et sellest projektist tuleb tõeline…. heas mõttes pomm”"/>
          <p:cNvSpPr txBox="1"/>
          <p:nvPr>
            <p:ph type="body" sz="quarter" idx="1"/>
          </p:nvPr>
        </p:nvSpPr>
        <p:spPr>
          <a:xfrm>
            <a:off x="2120186" y="3363061"/>
            <a:ext cx="3446155" cy="825663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pPr/>
            <a:r>
              <a:t>“Võib öelda, et sellest projektist tuleb tõeline…. heas mõttes pomm”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Kuidas kaasata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Kuidas kaasata?</a:t>
            </a:r>
          </a:p>
        </p:txBody>
      </p:sp>
      <p:sp>
        <p:nvSpPr>
          <p:cNvPr id="226" name="Ununenud harjumus koos teha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Ununenud harjumus koos teha?</a:t>
            </a:r>
          </a:p>
          <a:p>
            <a:pPr/>
            <a:r>
              <a:t>Omaette nokitsemine</a:t>
            </a:r>
          </a:p>
          <a:p>
            <a:pPr/>
            <a:r>
              <a:t>Naaberkülade sõprus?</a:t>
            </a:r>
          </a:p>
        </p:txBody>
      </p:sp>
      <p:sp>
        <p:nvSpPr>
          <p:cNvPr id="227" name="Inimes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Inimesed</a:t>
            </a:r>
          </a:p>
        </p:txBody>
      </p:sp>
      <p:pic>
        <p:nvPicPr>
          <p:cNvPr id="228" name="group.png" descr="grou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9989" y="3285785"/>
            <a:ext cx="7144431" cy="714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hk kus need inimesed töötavad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09930">
              <a:defRPr sz="4730"/>
            </a:lvl1pPr>
          </a:lstStyle>
          <a:p>
            <a:pPr/>
            <a:r>
              <a:t>Ehk kus need inimesed töötavad?</a:t>
            </a:r>
          </a:p>
        </p:txBody>
      </p:sp>
      <p:sp>
        <p:nvSpPr>
          <p:cNvPr id="231" name="Praegu enamus väljaspool Virtsut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Praegu enamus väljaspool Virtsut</a:t>
            </a:r>
          </a:p>
          <a:p>
            <a:pPr/>
            <a:r>
              <a:t>Kaugtöö võimalused? </a:t>
            </a:r>
          </a:p>
          <a:p>
            <a:pPr/>
            <a:r>
              <a:t>Mida saab kohapeal pakkuda?</a:t>
            </a:r>
          </a:p>
        </p:txBody>
      </p:sp>
      <p:sp>
        <p:nvSpPr>
          <p:cNvPr id="232" name="Töökohtade olemasolu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950671">
              <a:defRPr spc="-136" sz="6800"/>
            </a:lvl1pPr>
          </a:lstStyle>
          <a:p>
            <a:pPr/>
            <a:r>
              <a:t>Töökohtade olemasolu?</a:t>
            </a:r>
          </a:p>
        </p:txBody>
      </p:sp>
      <p:pic>
        <p:nvPicPr>
          <p:cNvPr id="233" name="desk.png" descr="des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7883" y="3285785"/>
            <a:ext cx="7144431" cy="714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hk kas ja kuidas meieni jõuab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42950">
              <a:defRPr sz="4950"/>
            </a:lvl1pPr>
          </a:lstStyle>
          <a:p>
            <a:pPr/>
            <a:r>
              <a:t>Ehk kas ja kuidas meieni jõuab?</a:t>
            </a:r>
          </a:p>
        </p:txBody>
      </p:sp>
      <p:sp>
        <p:nvSpPr>
          <p:cNvPr id="236" name="Koostöö KOV-iga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Koostöö KOV-iga?</a:t>
            </a:r>
          </a:p>
          <a:p>
            <a:pPr/>
            <a:r>
              <a:t>Kes ja kuidas aitama peaks?</a:t>
            </a:r>
          </a:p>
          <a:p>
            <a:pPr/>
            <a:r>
              <a:t>Kohapealsed baasteenused?</a:t>
            </a:r>
          </a:p>
          <a:p>
            <a:pPr lvl="1"/>
            <a:r>
              <a:t>lisaks sellele veel?</a:t>
            </a:r>
          </a:p>
        </p:txBody>
      </p:sp>
      <p:sp>
        <p:nvSpPr>
          <p:cNvPr id="237" name="Infrastruktuuri juurd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21354">
              <a:defRPr spc="-147" sz="7394"/>
            </a:lvl1pPr>
          </a:lstStyle>
          <a:p>
            <a:pPr/>
            <a:r>
              <a:t>Infrastruktuuri juurde?</a:t>
            </a:r>
          </a:p>
        </p:txBody>
      </p:sp>
      <p:pic>
        <p:nvPicPr>
          <p:cNvPr id="238" name="infrastructure.png" descr="infrastructu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7883" y="3285785"/>
            <a:ext cx="7144431" cy="714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Ehk millest kõik algab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Ehk millest kõik algab?</a:t>
            </a:r>
          </a:p>
        </p:txBody>
      </p:sp>
      <p:sp>
        <p:nvSpPr>
          <p:cNvPr id="241" name="Hooliv elanikkond -&gt; kõvad saavutused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Hooliv elanikkond -&gt; kõvad saavutused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Rohkelt toimub -&gt; veel rohkem kajastame</a:t>
            </a:r>
          </a:p>
          <a:p>
            <a:pPr lvl="1" marL="1207008" indent="-603504" defTabSz="2413955">
              <a:spcBef>
                <a:spcPts val="4400"/>
              </a:spcBef>
              <a:defRPr sz="4752"/>
            </a:pPr>
            <a:r>
              <a:t>Kui loen, mida kõike meie kandis toimub, siis hakkangi uskuma, et see on tegija koht!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Konkreetsed kanalid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Konkreetsed sõnumid!</a:t>
            </a:r>
          </a:p>
        </p:txBody>
      </p:sp>
      <p:sp>
        <p:nvSpPr>
          <p:cNvPr id="242" name="Emotsioonid?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Emotsioonid?!</a:t>
            </a:r>
          </a:p>
        </p:txBody>
      </p:sp>
      <p:pic>
        <p:nvPicPr>
          <p:cNvPr id="243" name="love.png" descr="lov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77883" y="3285785"/>
            <a:ext cx="7144431" cy="7144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äname teid tähelepanu eest!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Täname teid tähelepanu eest!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Jooniste allik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Jooniste allikad</a:t>
            </a:r>
          </a:p>
        </p:txBody>
      </p:sp>
      <p:sp>
        <p:nvSpPr>
          <p:cNvPr id="248" name="Jooniste autorid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14527" indent="-414527" defTabSz="1658070">
              <a:spcBef>
                <a:spcPts val="3000"/>
              </a:spcBef>
              <a:defRPr sz="3264"/>
            </a:pPr>
            <a:r>
              <a:t>Jooniste autorid: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2" invalidUrl="" action="" tgtFrame="" tooltip="" history="1" highlightClick="0" endSnd="0"/>
              </a:rPr>
              <a:t>https://www.flaticon.com/authors/freepik</a:t>
            </a:r>
            <a:r>
              <a:t> 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3" invalidUrl="" action="" tgtFrame="" tooltip="" history="1" highlightClick="0" endSnd="0"/>
              </a:rPr>
              <a:t>https://www.flaticon.com/authors/eucalyp</a:t>
            </a:r>
            <a:r>
              <a:t>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4" invalidUrl="" action="" tgtFrame="" tooltip="" history="1" highlightClick="0" endSnd="0"/>
              </a:rPr>
              <a:t>https://www.flaticon.com/authors/surang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5" invalidUrl="" action="" tgtFrame="" tooltip="" history="1" highlightClick="0" endSnd="0"/>
              </a:rPr>
              <a:t>https://www.flaticon.com/authors/wanicon</a:t>
            </a:r>
            <a:r>
              <a:t>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6" invalidUrl="" action="" tgtFrame="" tooltip="" history="1" highlightClick="0" endSnd="0"/>
              </a:rPr>
              <a:t>https://www.flaticon.com/free-icon/green-energy_2855677</a:t>
            </a:r>
            <a:r>
              <a:t>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  <a:r>
              <a:rPr u="sng">
                <a:hlinkClick r:id="rId3" invalidUrl="" action="" tgtFrame="" tooltip="" history="1" highlightClick="0" endSnd="0"/>
              </a:rPr>
              <a:t>https://www.flaticon.com/authors/eucalyp</a:t>
            </a:r>
            <a:r>
              <a:t> </a:t>
            </a:r>
          </a:p>
          <a:p>
            <a:pPr lvl="1" marL="829055" indent="-414527" defTabSz="1658070">
              <a:spcBef>
                <a:spcPts val="3000"/>
              </a:spcBef>
              <a:defRPr sz="3264"/>
            </a:pP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t>Allikas: </a:t>
            </a:r>
            <a:r>
              <a:rPr u="sng">
                <a:hlinkClick r:id="rId7" invalidUrl="" action="" tgtFrame="" tooltip="" history="1" highlightClick="0" endSnd="0"/>
              </a:rPr>
              <a:t>www.flaticon.com</a:t>
            </a:r>
            <a:r>
              <a:t> </a:t>
            </a:r>
          </a:p>
          <a:p>
            <a:pPr marL="414527" indent="-414527" defTabSz="1658070">
              <a:spcBef>
                <a:spcPts val="3000"/>
              </a:spcBef>
              <a:defRPr sz="3264"/>
            </a:pPr>
            <a:r>
              <a:t>Lisaks: Eesti Energia fotokogu; delfi.ee; virtsu.ee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Virtsu eelised läbi kohalike ja eurooplaste silma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170121">
              <a:defRPr spc="-151" sz="7565"/>
            </a:lvl1pPr>
          </a:lstStyle>
          <a:p>
            <a:pPr/>
            <a:r>
              <a:t>Virtsu eelised läbi kohalike ja eurooplaste silmade</a:t>
            </a:r>
          </a:p>
        </p:txBody>
      </p:sp>
      <p:pic>
        <p:nvPicPr>
          <p:cNvPr id="157" name="forest.png" descr="fores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3911" y="2823273"/>
            <a:ext cx="2815297" cy="2815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ruins.png" descr="ruin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3344" y="9594617"/>
            <a:ext cx="2815297" cy="281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reen-energy.png" descr="green-energ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7120" y="4927215"/>
            <a:ext cx="2815298" cy="281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connection.png" descr="connection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64624" y="10263037"/>
            <a:ext cx="2815297" cy="2815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ositive-vote.png" descr="positive-vo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7346" y="6221855"/>
            <a:ext cx="3821901" cy="3821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onnection Line"/>
          <p:cNvSpPr/>
          <p:nvPr/>
        </p:nvSpPr>
        <p:spPr>
          <a:xfrm>
            <a:off x="10345856" y="4693328"/>
            <a:ext cx="9334177" cy="3059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682" y="9580"/>
                  <a:pt x="13882" y="2380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73" name="Connection Line"/>
          <p:cNvSpPr/>
          <p:nvPr/>
        </p:nvSpPr>
        <p:spPr>
          <a:xfrm>
            <a:off x="9892283" y="4354767"/>
            <a:ext cx="9660209" cy="27788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756" y="9033"/>
                  <a:pt x="13956" y="1833"/>
                  <a:pt x="21600" y="0"/>
                </a:cubicBezTo>
              </a:path>
            </a:pathLst>
          </a:cu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74" name="Connection Line"/>
          <p:cNvSpPr/>
          <p:nvPr/>
        </p:nvSpPr>
        <p:spPr>
          <a:xfrm>
            <a:off x="9560528" y="3999332"/>
            <a:ext cx="10005787" cy="24195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6835" y="8166"/>
                  <a:pt x="14035" y="966"/>
                  <a:pt x="21600" y="0"/>
                </a:cubicBezTo>
              </a:path>
            </a:pathLst>
          </a:custGeom>
          <a:ln w="762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165" name="transfer.png" descr="transfer.png"/>
          <p:cNvPicPr>
            <a:picLocks noChangeAspect="1"/>
          </p:cNvPicPr>
          <p:nvPr/>
        </p:nvPicPr>
        <p:blipFill>
          <a:blip r:embed="rId7">
            <a:extLst/>
          </a:blip>
          <a:srcRect l="0" t="0" r="0" b="0"/>
          <a:stretch>
            <a:fillRect/>
          </a:stretch>
        </p:blipFill>
        <p:spPr>
          <a:xfrm>
            <a:off x="20540910" y="3081175"/>
            <a:ext cx="2299384" cy="229938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Loodus"/>
          <p:cNvSpPr txBox="1"/>
          <p:nvPr/>
        </p:nvSpPr>
        <p:spPr>
          <a:xfrm>
            <a:off x="3755621" y="3437366"/>
            <a:ext cx="174010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Loodus</a:t>
            </a:r>
          </a:p>
        </p:txBody>
      </p:sp>
      <p:sp>
        <p:nvSpPr>
          <p:cNvPr id="167" name="Potentsiaal ettevõtluseks"/>
          <p:cNvSpPr txBox="1"/>
          <p:nvPr/>
        </p:nvSpPr>
        <p:spPr>
          <a:xfrm>
            <a:off x="258851" y="7729811"/>
            <a:ext cx="3260972" cy="120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Potentsiaal ettevõtluseks</a:t>
            </a:r>
          </a:p>
        </p:txBody>
      </p:sp>
      <p:sp>
        <p:nvSpPr>
          <p:cNvPr id="168" name="Ajalugu"/>
          <p:cNvSpPr txBox="1"/>
          <p:nvPr/>
        </p:nvSpPr>
        <p:spPr>
          <a:xfrm>
            <a:off x="2558602" y="12429289"/>
            <a:ext cx="175656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Ajalugu</a:t>
            </a:r>
          </a:p>
        </p:txBody>
      </p:sp>
      <p:sp>
        <p:nvSpPr>
          <p:cNvPr id="169" name="Viimase miili ühendus"/>
          <p:cNvSpPr txBox="1"/>
          <p:nvPr/>
        </p:nvSpPr>
        <p:spPr>
          <a:xfrm>
            <a:off x="10544620" y="11396534"/>
            <a:ext cx="2299495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Viimase miili ühendus</a:t>
            </a:r>
          </a:p>
        </p:txBody>
      </p:sp>
      <p:sp>
        <p:nvSpPr>
          <p:cNvPr id="170" name="Entusiastid"/>
          <p:cNvSpPr txBox="1"/>
          <p:nvPr/>
        </p:nvSpPr>
        <p:spPr>
          <a:xfrm>
            <a:off x="7987311" y="8837866"/>
            <a:ext cx="2543404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/>
            </a:lvl1pPr>
          </a:lstStyle>
          <a:p>
            <a:pPr/>
            <a:r>
              <a:t>Entusiastid</a:t>
            </a:r>
          </a:p>
        </p:txBody>
      </p:sp>
      <p:sp>
        <p:nvSpPr>
          <p:cNvPr id="171" name="Ühendus muu maailmaga…"/>
          <p:cNvSpPr txBox="1"/>
          <p:nvPr/>
        </p:nvSpPr>
        <p:spPr>
          <a:xfrm>
            <a:off x="16316388" y="6979201"/>
            <a:ext cx="7077000" cy="2882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1" sz="3600"/>
            </a:pPr>
            <a:r>
              <a:t>Ühendus muu maailmaga</a:t>
            </a:r>
          </a:p>
          <a:p>
            <a:pPr algn="l">
              <a:defRPr b="1" sz="3600"/>
            </a:pPr>
            <a:r>
              <a:t>Kaugel, aga mitte ligipääsmatu</a:t>
            </a:r>
          </a:p>
          <a:p>
            <a:pPr algn="l">
              <a:defRPr b="1" sz="3600"/>
            </a:pPr>
            <a:r>
              <a:t>Kättesaadav eksootika</a:t>
            </a:r>
          </a:p>
          <a:p>
            <a:pPr algn="l">
              <a:defRPr b="1" sz="3600"/>
            </a:pPr>
            <a:r>
              <a:t>Aktiivne kogukond</a:t>
            </a:r>
          </a:p>
          <a:p>
            <a:pPr algn="l">
              <a:defRPr b="1" sz="3600"/>
            </a:pPr>
            <a:r>
              <a:t>Inglise keele miinimum oskused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Enne kui tulemusteni jõuame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Enne kui tulemusteni jõuame</a:t>
            </a:r>
          </a:p>
        </p:txBody>
      </p:sp>
      <p:sp>
        <p:nvSpPr>
          <p:cNvPr id="177" name="Olulisim mitteformaalne väljund: kogukonna aktiveerimin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Olulisim mitteformaalne väljund: kogukonna aktiveerimine</a:t>
            </a:r>
          </a:p>
          <a:p>
            <a:pPr lvl="1"/>
            <a:r>
              <a:t>Mõttetalgud: enne ja pärast</a:t>
            </a:r>
          </a:p>
          <a:p>
            <a:pPr lvl="1"/>
            <a:r>
              <a:t>Nn töö sektsioonides</a:t>
            </a:r>
          </a:p>
          <a:p>
            <a:pPr lvl="1"/>
            <a:r>
              <a:t>Info vahetamine</a:t>
            </a:r>
          </a:p>
        </p:txBody>
      </p:sp>
      <p:sp>
        <p:nvSpPr>
          <p:cNvPr id="178" name="Mis tehtud sa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 tehtud sai?</a:t>
            </a:r>
          </a:p>
        </p:txBody>
      </p:sp>
      <p:grpSp>
        <p:nvGrpSpPr>
          <p:cNvPr id="181" name="Screenshot 2021-06-15 at 16.49.15.png"/>
          <p:cNvGrpSpPr/>
          <p:nvPr/>
        </p:nvGrpSpPr>
        <p:grpSpPr>
          <a:xfrm rot="20616193">
            <a:off x="11017136" y="3459990"/>
            <a:ext cx="12431108" cy="8058367"/>
            <a:chOff x="0" y="0"/>
            <a:chExt cx="12431106" cy="8058366"/>
          </a:xfrm>
        </p:grpSpPr>
        <p:pic>
          <p:nvPicPr>
            <p:cNvPr id="180" name="Screenshot 2021-06-15 at 16.49.15.png" descr="Screenshot 2021-06-15 at 16.49.1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700"/>
              <a:ext cx="11999308" cy="74995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Screenshot 2021-06-15 at 16.49.15.png" descr="Screenshot 2021-06-15 at 16.49.1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31107" cy="80583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rojekti oodatavad tulemuse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00735">
              <a:defRPr sz="5335"/>
            </a:lvl1pPr>
          </a:lstStyle>
          <a:p>
            <a:pPr/>
            <a:r>
              <a:t>Projekti oodatavad tulemused</a:t>
            </a:r>
          </a:p>
        </p:txBody>
      </p:sp>
      <p:sp>
        <p:nvSpPr>
          <p:cNvPr id="184" name="Olulisim formaalne väljund: Virtsu arengustrateegia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Olulisim formaalne väljund: Virtsu arengustrateegia</a:t>
            </a:r>
          </a:p>
          <a:p>
            <a:pPr lvl="1" marL="1207008" indent="-603504" defTabSz="2413955">
              <a:spcBef>
                <a:spcPts val="4400"/>
              </a:spcBef>
              <a:defRPr sz="4752"/>
            </a:pPr>
            <a:r>
              <a:t>Mida teeme meie ise, milles ootame abi (kellelt)</a:t>
            </a:r>
          </a:p>
          <a:p>
            <a:pPr lvl="1" marL="1207008" indent="-603504" defTabSz="2413955">
              <a:spcBef>
                <a:spcPts val="4400"/>
              </a:spcBef>
              <a:defRPr sz="4752"/>
            </a:pPr>
            <a:r>
              <a:t>Kaardistame: kus me oleme ja mida vajame</a:t>
            </a:r>
          </a:p>
          <a:p>
            <a:pPr lvl="1" marL="1207008" indent="-603504" defTabSz="2413955">
              <a:spcBef>
                <a:spcPts val="4400"/>
              </a:spcBef>
              <a:defRPr sz="4752"/>
            </a:pPr>
            <a:r>
              <a:t>Ajalugu, mis toetab tulevikku?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Võrgustiku koostöö Arukate küladega Euroopas, Eestis</a:t>
            </a:r>
          </a:p>
        </p:txBody>
      </p:sp>
      <p:sp>
        <p:nvSpPr>
          <p:cNvPr id="185" name="Mis tehtud sa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 tehtud sai?</a:t>
            </a:r>
          </a:p>
        </p:txBody>
      </p:sp>
      <p:grpSp>
        <p:nvGrpSpPr>
          <p:cNvPr id="188" name="Screenshot 2021-06-15 at 16.51.49.png"/>
          <p:cNvGrpSpPr/>
          <p:nvPr/>
        </p:nvGrpSpPr>
        <p:grpSpPr>
          <a:xfrm>
            <a:off x="13531924" y="704933"/>
            <a:ext cx="8961461" cy="12306134"/>
            <a:chOff x="0" y="0"/>
            <a:chExt cx="8961459" cy="12306132"/>
          </a:xfrm>
        </p:grpSpPr>
        <p:pic>
          <p:nvPicPr>
            <p:cNvPr id="187" name="Screenshot 2021-06-15 at 16.51.49.png" descr="Screenshot 2021-06-15 at 16.51.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90500" y="127000"/>
              <a:ext cx="8580460" cy="1179813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Screenshot 2021-06-15 at 16.51.49.png" descr="Screenshot 2021-06-15 at 16.51.49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61460" cy="1230613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Strategy_skeem.pdf"/>
          <p:cNvGrpSpPr/>
          <p:nvPr/>
        </p:nvGrpSpPr>
        <p:grpSpPr>
          <a:xfrm>
            <a:off x="4075710" y="653307"/>
            <a:ext cx="16232580" cy="12409386"/>
            <a:chOff x="0" y="0"/>
            <a:chExt cx="16232579" cy="12409384"/>
          </a:xfrm>
        </p:grpSpPr>
        <p:pic>
          <p:nvPicPr>
            <p:cNvPr id="191" name="Strategy_skeem.pdf" descr="Strategy_skeem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5800780" cy="118505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Strategy_skeem.pdf" descr="Strategy_skeem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6232580" cy="124093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rojekti pehmed ootuse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Projekti pehmed ootused</a:t>
            </a:r>
          </a:p>
        </p:txBody>
      </p:sp>
      <p:sp>
        <p:nvSpPr>
          <p:cNvPr id="195" name="Kogukonna aktiveerimine: taotlus Smart Rural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60831" indent="-560831" defTabSz="2243271">
              <a:spcBef>
                <a:spcPts val="4100"/>
              </a:spcBef>
              <a:defRPr sz="4416"/>
            </a:pPr>
            <a:r>
              <a:t>Kogukonna aktiveerimine: taotlus Smart Rural 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nn kogukonnakapten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koostöö Lääneranna Valla noortevolikoguga?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Arenguseltsi eestvedamisel kultuurielu konsolideerimine?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Info parem liikumine</a:t>
            </a:r>
          </a:p>
          <a:p>
            <a:pPr lvl="1" marL="1121663" indent="-560831" defTabSz="2243271">
              <a:spcBef>
                <a:spcPts val="4100"/>
              </a:spcBef>
              <a:defRPr sz="4416"/>
            </a:pPr>
            <a:r>
              <a:t>Ühtne sõnum, ühtne kanal</a:t>
            </a:r>
          </a:p>
        </p:txBody>
      </p:sp>
      <p:sp>
        <p:nvSpPr>
          <p:cNvPr id="196" name="Mis veel edas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 veel edasi? </a:t>
            </a:r>
          </a:p>
        </p:txBody>
      </p:sp>
      <p:grpSp>
        <p:nvGrpSpPr>
          <p:cNvPr id="199" name="team-spirit-2447163_1920.jpg"/>
          <p:cNvGrpSpPr/>
          <p:nvPr/>
        </p:nvGrpSpPr>
        <p:grpSpPr>
          <a:xfrm>
            <a:off x="11655684" y="2017106"/>
            <a:ext cx="11988828" cy="9834188"/>
            <a:chOff x="0" y="0"/>
            <a:chExt cx="11988826" cy="9834187"/>
          </a:xfrm>
        </p:grpSpPr>
        <p:pic>
          <p:nvPicPr>
            <p:cNvPr id="198" name="team-spirit-2447163_1920.jpg" descr="team-spirit-2447163_192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734827" cy="950398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7" name="team-spirit-2447163_1920.jpg" descr="team-spirit-2447163_1920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988827" cy="983418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SM2villages_scheme_EST.pdf"/>
          <p:cNvGrpSpPr/>
          <p:nvPr/>
        </p:nvGrpSpPr>
        <p:grpSpPr>
          <a:xfrm>
            <a:off x="3614452" y="307364"/>
            <a:ext cx="17155096" cy="13101272"/>
            <a:chOff x="0" y="0"/>
            <a:chExt cx="17155095" cy="13101271"/>
          </a:xfrm>
        </p:grpSpPr>
        <p:pic>
          <p:nvPicPr>
            <p:cNvPr id="202" name="SM2villages_scheme_EST.pdf" descr="SM2villages_scheme_EST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899" y="139700"/>
              <a:ext cx="16723297" cy="125424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1" name="SM2villages_scheme_EST.pdf" descr="SM2villages_scheme_EST.pdf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7155097" cy="131012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rojekti graniidist ootuse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Projekti graniidist ootused</a:t>
            </a:r>
          </a:p>
        </p:txBody>
      </p:sp>
      <p:sp>
        <p:nvSpPr>
          <p:cNvPr id="206" name="Kogukonna aktiveerimine: tööstus ja majandus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Kogukonna aktiveerimine: tööstus ja majandus</a:t>
            </a:r>
          </a:p>
          <a:p>
            <a:pPr lvl="1"/>
            <a:r>
              <a:t>Kaunid võõrad suled?</a:t>
            </a:r>
          </a:p>
          <a:p>
            <a:pPr lvl="1"/>
            <a:r>
              <a:t>Võimalus kohaliku elu edendamiseks?</a:t>
            </a:r>
          </a:p>
          <a:p>
            <a:pPr lvl="1"/>
            <a:r>
              <a:t>Usk kohalikesse?</a:t>
            </a:r>
          </a:p>
        </p:txBody>
      </p:sp>
      <p:sp>
        <p:nvSpPr>
          <p:cNvPr id="207" name="Mis veel edas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 veel edasi? </a:t>
            </a:r>
          </a:p>
        </p:txBody>
      </p:sp>
      <p:grpSp>
        <p:nvGrpSpPr>
          <p:cNvPr id="210" name="Screenshot 2021-06-15 at 17.01.55.png"/>
          <p:cNvGrpSpPr/>
          <p:nvPr/>
        </p:nvGrpSpPr>
        <p:grpSpPr>
          <a:xfrm>
            <a:off x="11738588" y="1779449"/>
            <a:ext cx="11823020" cy="10157102"/>
            <a:chOff x="0" y="0"/>
            <a:chExt cx="11823019" cy="10157100"/>
          </a:xfrm>
        </p:grpSpPr>
        <p:pic>
          <p:nvPicPr>
            <p:cNvPr id="209" name="Screenshot 2021-06-15 at 17.01.55.png" descr="Screenshot 2021-06-15 at 17.01.55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1391220" cy="95983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8" name="Screenshot 2021-06-15 at 17.01.55.png" descr="Screenshot 2021-06-15 at 17.01.5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823020" cy="101571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rojekti õhust ootused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Projekti õhust ootused</a:t>
            </a:r>
          </a:p>
        </p:txBody>
      </p:sp>
      <p:sp>
        <p:nvSpPr>
          <p:cNvPr id="213" name="Taastuvenergia kompetentsikeskus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Taastuvenergia kompetentsikeskus?</a:t>
            </a:r>
          </a:p>
          <a:p>
            <a:pPr lvl="1"/>
            <a:r>
              <a:t>Kooli, kutseõppe ja töökeskkonna koostöö?</a:t>
            </a:r>
          </a:p>
          <a:p>
            <a:pPr lvl="1"/>
            <a:r>
              <a:t>Praktikabaas?</a:t>
            </a:r>
          </a:p>
        </p:txBody>
      </p:sp>
      <p:sp>
        <p:nvSpPr>
          <p:cNvPr id="214" name="Mis veel edasi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Mis veel edasi? </a:t>
            </a:r>
          </a:p>
        </p:txBody>
      </p:sp>
      <p:grpSp>
        <p:nvGrpSpPr>
          <p:cNvPr id="217" name="55b6d752fb77cd902e123045afe68959-1920x1440.jpg"/>
          <p:cNvGrpSpPr/>
          <p:nvPr/>
        </p:nvGrpSpPr>
        <p:grpSpPr>
          <a:xfrm>
            <a:off x="10484222" y="1770553"/>
            <a:ext cx="13253258" cy="10174894"/>
            <a:chOff x="0" y="0"/>
            <a:chExt cx="13253257" cy="10174892"/>
          </a:xfrm>
        </p:grpSpPr>
        <p:pic>
          <p:nvPicPr>
            <p:cNvPr id="216" name="55b6d752fb77cd902e123045afe68959-1920x1440.jpg" descr="55b6d752fb77cd902e123045afe68959-1920x1440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12821458" cy="96160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55b6d752fb77cd902e123045afe68959-1920x1440.jpg" descr="55b6d752fb77cd902e123045afe68959-1920x1440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3253258" cy="1017489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