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Proxima Nova"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E14D7-69D3-44A5-AFC9-CCABB54C87AF}" v="2" dt="2021-12-03T08:51:46.507"/>
  </p1510:revLst>
</p1510:revInfo>
</file>

<file path=ppt/tableStyles.xml><?xml version="1.0" encoding="utf-8"?>
<a:tblStyleLst xmlns:a="http://schemas.openxmlformats.org/drawingml/2006/main" def="{4A0D8BCA-C294-47F6-95BB-855B58183E06}">
  <a:tblStyle styleId="{4A0D8BCA-C294-47F6-95BB-855B58183E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ina Ivask" userId="e4562e6415e38f3a" providerId="LiveId" clId="{AB0E14D7-69D3-44A5-AFC9-CCABB54C87AF}"/>
    <pc:docChg chg="undo custSel addSld delSld modSld sldOrd">
      <pc:chgData name="Tiina Ivask" userId="e4562e6415e38f3a" providerId="LiveId" clId="{AB0E14D7-69D3-44A5-AFC9-CCABB54C87AF}" dt="2021-12-03T08:54:23.697" v="141" actId="114"/>
      <pc:docMkLst>
        <pc:docMk/>
      </pc:docMkLst>
      <pc:sldChg chg="modSp mod">
        <pc:chgData name="Tiina Ivask" userId="e4562e6415e38f3a" providerId="LiveId" clId="{AB0E14D7-69D3-44A5-AFC9-CCABB54C87AF}" dt="2021-12-03T08:51:08.119" v="8" actId="27636"/>
        <pc:sldMkLst>
          <pc:docMk/>
          <pc:sldMk cId="0" sldId="257"/>
        </pc:sldMkLst>
        <pc:spChg chg="mod">
          <ac:chgData name="Tiina Ivask" userId="e4562e6415e38f3a" providerId="LiveId" clId="{AB0E14D7-69D3-44A5-AFC9-CCABB54C87AF}" dt="2021-12-03T08:51:08.119" v="8" actId="27636"/>
          <ac:spMkLst>
            <pc:docMk/>
            <pc:sldMk cId="0" sldId="257"/>
            <ac:spMk id="67" creationId="{00000000-0000-0000-0000-000000000000}"/>
          </ac:spMkLst>
        </pc:spChg>
      </pc:sldChg>
      <pc:sldChg chg="modSp mod">
        <pc:chgData name="Tiina Ivask" userId="e4562e6415e38f3a" providerId="LiveId" clId="{AB0E14D7-69D3-44A5-AFC9-CCABB54C87AF}" dt="2021-12-03T08:51:07.800" v="5" actId="27636"/>
        <pc:sldMkLst>
          <pc:docMk/>
          <pc:sldMk cId="0" sldId="260"/>
        </pc:sldMkLst>
        <pc:spChg chg="mod">
          <ac:chgData name="Tiina Ivask" userId="e4562e6415e38f3a" providerId="LiveId" clId="{AB0E14D7-69D3-44A5-AFC9-CCABB54C87AF}" dt="2021-12-03T08:51:07.800" v="5" actId="27636"/>
          <ac:spMkLst>
            <pc:docMk/>
            <pc:sldMk cId="0" sldId="260"/>
            <ac:spMk id="89" creationId="{00000000-0000-0000-0000-000000000000}"/>
          </ac:spMkLst>
        </pc:spChg>
      </pc:sldChg>
      <pc:sldChg chg="modSp mod">
        <pc:chgData name="Tiina Ivask" userId="e4562e6415e38f3a" providerId="LiveId" clId="{AB0E14D7-69D3-44A5-AFC9-CCABB54C87AF}" dt="2021-12-03T08:51:07.909" v="6" actId="27636"/>
        <pc:sldMkLst>
          <pc:docMk/>
          <pc:sldMk cId="0" sldId="264"/>
        </pc:sldMkLst>
        <pc:spChg chg="mod">
          <ac:chgData name="Tiina Ivask" userId="e4562e6415e38f3a" providerId="LiveId" clId="{AB0E14D7-69D3-44A5-AFC9-CCABB54C87AF}" dt="2021-12-03T08:51:07.909" v="6" actId="27636"/>
          <ac:spMkLst>
            <pc:docMk/>
            <pc:sldMk cId="0" sldId="264"/>
            <ac:spMk id="116" creationId="{00000000-0000-0000-0000-000000000000}"/>
          </ac:spMkLst>
        </pc:spChg>
      </pc:sldChg>
      <pc:sldChg chg="modSp mod">
        <pc:chgData name="Tiina Ivask" userId="e4562e6415e38f3a" providerId="LiveId" clId="{AB0E14D7-69D3-44A5-AFC9-CCABB54C87AF}" dt="2021-12-03T08:51:08.048" v="7" actId="27636"/>
        <pc:sldMkLst>
          <pc:docMk/>
          <pc:sldMk cId="0" sldId="269"/>
        </pc:sldMkLst>
        <pc:spChg chg="mod">
          <ac:chgData name="Tiina Ivask" userId="e4562e6415e38f3a" providerId="LiveId" clId="{AB0E14D7-69D3-44A5-AFC9-CCABB54C87AF}" dt="2021-12-03T08:51:08.048" v="7" actId="27636"/>
          <ac:spMkLst>
            <pc:docMk/>
            <pc:sldMk cId="0" sldId="269"/>
            <ac:spMk id="145" creationId="{00000000-0000-0000-0000-000000000000}"/>
          </ac:spMkLst>
        </pc:spChg>
      </pc:sldChg>
      <pc:sldChg chg="addSp delSp modSp new mod ord">
        <pc:chgData name="Tiina Ivask" userId="e4562e6415e38f3a" providerId="LiveId" clId="{AB0E14D7-69D3-44A5-AFC9-CCABB54C87AF}" dt="2021-12-03T08:54:23.697" v="141" actId="114"/>
        <pc:sldMkLst>
          <pc:docMk/>
          <pc:sldMk cId="10711638" sldId="271"/>
        </pc:sldMkLst>
        <pc:spChg chg="del mod">
          <ac:chgData name="Tiina Ivask" userId="e4562e6415e38f3a" providerId="LiveId" clId="{AB0E14D7-69D3-44A5-AFC9-CCABB54C87AF}" dt="2021-12-03T08:51:19.706" v="9" actId="478"/>
          <ac:spMkLst>
            <pc:docMk/>
            <pc:sldMk cId="10711638" sldId="271"/>
            <ac:spMk id="2" creationId="{47C7ADD3-0561-4C25-B482-2C2EF6A583CD}"/>
          </ac:spMkLst>
        </pc:spChg>
        <pc:spChg chg="mod">
          <ac:chgData name="Tiina Ivask" userId="e4562e6415e38f3a" providerId="LiveId" clId="{AB0E14D7-69D3-44A5-AFC9-CCABB54C87AF}" dt="2021-12-03T08:54:23.697" v="141" actId="114"/>
          <ac:spMkLst>
            <pc:docMk/>
            <pc:sldMk cId="10711638" sldId="271"/>
            <ac:spMk id="3" creationId="{5523F7FD-E7F9-4EBF-89C0-2F055B7C52F3}"/>
          </ac:spMkLst>
        </pc:spChg>
        <pc:picChg chg="add mod">
          <ac:chgData name="Tiina Ivask" userId="e4562e6415e38f3a" providerId="LiveId" clId="{AB0E14D7-69D3-44A5-AFC9-CCABB54C87AF}" dt="2021-12-03T08:51:07.517" v="3"/>
          <ac:picMkLst>
            <pc:docMk/>
            <pc:sldMk cId="10711638" sldId="271"/>
            <ac:picMk id="4" creationId="{84673960-F781-47A9-94E7-B36BDF39A9BD}"/>
          </ac:picMkLst>
        </pc:picChg>
      </pc:sldChg>
      <pc:sldChg chg="new del">
        <pc:chgData name="Tiina Ivask" userId="e4562e6415e38f3a" providerId="LiveId" clId="{AB0E14D7-69D3-44A5-AFC9-CCABB54C87AF}" dt="2021-12-03T08:50:54.594" v="1" actId="680"/>
        <pc:sldMkLst>
          <pc:docMk/>
          <pc:sldMk cId="4269772405"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2bd50b476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2bd50b476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2bd50b476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2bd50b47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2bd50b47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2bd50b47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2bd50b47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2bd50b47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f981c79b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f981c79b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c1634cf95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c1634cf9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c1634cf9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c1634cf9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dcc14f1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dcc14f1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dcc14f11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dcc14f11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c1634cf95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c1634cf95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c1634cf95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c1634cf9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2bd50b47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2bd50b4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2bd50b47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02bd50b47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2bd50b47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2bd50b47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mB1DTAj-_g" TargetMode="External"/><Relationship Id="rId2" Type="http://schemas.openxmlformats.org/officeDocument/2006/relationships/hyperlink" Target="https://www.youtube.com/watch?v=-WAcK2TE5FI"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Nutikas transport kõigile!</a:t>
            </a:r>
            <a:endParaRPr/>
          </a:p>
        </p:txBody>
      </p:sp>
      <p:pic>
        <p:nvPicPr>
          <p:cNvPr id="60" name="Google Shape;60;p13"/>
          <p:cNvPicPr preferRelativeResize="0"/>
          <p:nvPr/>
        </p:nvPicPr>
        <p:blipFill>
          <a:blip r:embed="rId3">
            <a:alphaModFix/>
          </a:blip>
          <a:stretch>
            <a:fillRect/>
          </a:stretch>
        </p:blipFill>
        <p:spPr>
          <a:xfrm>
            <a:off x="617925" y="1775100"/>
            <a:ext cx="4456475" cy="911800"/>
          </a:xfrm>
          <a:prstGeom prst="rect">
            <a:avLst/>
          </a:prstGeom>
          <a:noFill/>
          <a:ln>
            <a:noFill/>
          </a:ln>
        </p:spPr>
      </p:pic>
      <p:pic>
        <p:nvPicPr>
          <p:cNvPr id="61" name="Google Shape;61;p13"/>
          <p:cNvPicPr preferRelativeResize="0"/>
          <p:nvPr/>
        </p:nvPicPr>
        <p:blipFill>
          <a:blip r:embed="rId4">
            <a:alphaModFix/>
          </a:blip>
          <a:stretch>
            <a:fillRect/>
          </a:stretch>
        </p:blipFill>
        <p:spPr>
          <a:xfrm>
            <a:off x="6776955" y="142200"/>
            <a:ext cx="2227802" cy="4511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247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Järeldused 2 / 4</a:t>
            </a:r>
            <a:endParaRPr/>
          </a:p>
        </p:txBody>
      </p:sp>
      <p:sp>
        <p:nvSpPr>
          <p:cNvPr id="116" name="Google Shape;116;p21"/>
          <p:cNvSpPr txBox="1">
            <a:spLocks noGrp="1"/>
          </p:cNvSpPr>
          <p:nvPr>
            <p:ph type="body" idx="1"/>
          </p:nvPr>
        </p:nvSpPr>
        <p:spPr>
          <a:xfrm>
            <a:off x="725450" y="917375"/>
            <a:ext cx="7464600" cy="3416400"/>
          </a:xfrm>
          <a:prstGeom prst="rect">
            <a:avLst/>
          </a:prstGeom>
        </p:spPr>
        <p:txBody>
          <a:bodyPr spcFirstLastPara="1" wrap="square" lIns="91425" tIns="91425" rIns="91425" bIns="91425" anchor="t" anchorCtr="0">
            <a:normAutofit lnSpcReduction="10000"/>
          </a:bodyPr>
          <a:lstStyle/>
          <a:p>
            <a:pPr marL="457200" lvl="0" indent="-334327" algn="l" rtl="0">
              <a:spcBef>
                <a:spcPts val="0"/>
              </a:spcBef>
              <a:spcAft>
                <a:spcPts val="0"/>
              </a:spcAft>
              <a:buClr>
                <a:schemeClr val="dk1"/>
              </a:buClr>
              <a:buSzPct val="100000"/>
              <a:buAutoNum type="arabicPeriod" startAt="2"/>
            </a:pPr>
            <a:r>
              <a:rPr lang="en" b="1">
                <a:solidFill>
                  <a:schemeClr val="dk1"/>
                </a:solidFill>
              </a:rPr>
              <a:t>Nõudluspõhise transpordi tellimine on Saaremaa Sõrve elanike jaoks mugav</a:t>
            </a:r>
            <a:r>
              <a:rPr lang="en">
                <a:solidFill>
                  <a:schemeClr val="dk1"/>
                </a:solidFill>
              </a:rPr>
              <a:t>. </a:t>
            </a:r>
            <a:endParaRPr>
              <a:solidFill>
                <a:schemeClr val="dk1"/>
              </a:solidFill>
            </a:endParaRPr>
          </a:p>
          <a:p>
            <a:pPr marL="914400" lvl="1" indent="-316706" algn="l" rtl="0">
              <a:spcBef>
                <a:spcPts val="0"/>
              </a:spcBef>
              <a:spcAft>
                <a:spcPts val="0"/>
              </a:spcAft>
              <a:buClr>
                <a:schemeClr val="dk1"/>
              </a:buClr>
              <a:buSzPct val="100000"/>
              <a:buAutoNum type="arabicPeriod"/>
            </a:pPr>
            <a:r>
              <a:rPr lang="en" sz="1500">
                <a:solidFill>
                  <a:schemeClr val="dk1"/>
                </a:solidFill>
              </a:rPr>
              <a:t>50 nõudluspõhise transpordi kasutajast 46 (92%) vastas, et neil sujus kõik tellimise käigus hästi ega olnud midagi arusaamatut. Olgu märgitud, et kõige vanem transpordi tellija oli 85aastane naine, kes samuti kiitis ja ütles, et imelihtne tellimine, tsiteerides teda “See teenus on nii lihtne. Isegi telefoninumber on niivõrd lihtne ja jääb igale inimesele pähe. See kõik on nii lihtne.”</a:t>
            </a:r>
            <a:br>
              <a:rPr lang="en" sz="1500">
                <a:solidFill>
                  <a:schemeClr val="dk1"/>
                </a:solidFill>
              </a:rPr>
            </a:br>
            <a:endParaRPr sz="1500">
              <a:solidFill>
                <a:schemeClr val="dk1"/>
              </a:solidFill>
            </a:endParaRPr>
          </a:p>
          <a:p>
            <a:pPr marL="914400" lvl="1" indent="-316706" algn="l" rtl="0">
              <a:spcBef>
                <a:spcPts val="0"/>
              </a:spcBef>
              <a:spcAft>
                <a:spcPts val="0"/>
              </a:spcAft>
              <a:buClr>
                <a:schemeClr val="dk1"/>
              </a:buClr>
              <a:buSzPct val="100000"/>
              <a:buAutoNum type="arabicPeriod"/>
            </a:pPr>
            <a:r>
              <a:rPr lang="en" sz="1500">
                <a:solidFill>
                  <a:schemeClr val="dk1"/>
                </a:solidFill>
              </a:rPr>
              <a:t>50 vastajast said kõik valida enda eelistusi, kus selgus, et 37 vastajat (59,7%) eelistaksid tellimist dispetšeri vahendusel, 20 vastajat (32,3%) mobiilirakenduse kaudu,  3 vastajat (4,8%) sooviks interneti browserist tellida ja 1 vastaja (3,2%) vastas, et sooviks transporti tellida e-maili kaudu.</a:t>
            </a:r>
            <a:endParaRPr sz="1500">
              <a:solidFill>
                <a:schemeClr val="dk1"/>
              </a:solidFill>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191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Järeldused 3 / 4</a:t>
            </a:r>
            <a:endParaRPr/>
          </a:p>
          <a:p>
            <a:pPr marL="0" lvl="0" indent="0" algn="l" rtl="0">
              <a:spcBef>
                <a:spcPts val="0"/>
              </a:spcBef>
              <a:spcAft>
                <a:spcPts val="0"/>
              </a:spcAft>
              <a:buNone/>
            </a:pPr>
            <a:endParaRPr/>
          </a:p>
        </p:txBody>
      </p:sp>
      <p:sp>
        <p:nvSpPr>
          <p:cNvPr id="122" name="Google Shape;122;p22"/>
          <p:cNvSpPr txBox="1">
            <a:spLocks noGrp="1"/>
          </p:cNvSpPr>
          <p:nvPr>
            <p:ph type="body" idx="1"/>
          </p:nvPr>
        </p:nvSpPr>
        <p:spPr>
          <a:xfrm>
            <a:off x="756150" y="1325425"/>
            <a:ext cx="73440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AutoNum type="arabicPeriod" startAt="3"/>
            </a:pPr>
            <a:r>
              <a:rPr lang="en" b="1">
                <a:solidFill>
                  <a:schemeClr val="dk1"/>
                </a:solidFill>
              </a:rPr>
              <a:t>Saarlased on valmis panustama transporditeenuse kasutamisse ka omaosalusega. </a:t>
            </a:r>
            <a:r>
              <a:rPr lang="en">
                <a:solidFill>
                  <a:schemeClr val="dk1"/>
                </a:solidFill>
              </a:rPr>
              <a:t> </a:t>
            </a:r>
            <a:endParaRPr>
              <a:solidFill>
                <a:schemeClr val="dk1"/>
              </a:solidFill>
            </a:endParaRPr>
          </a:p>
          <a:p>
            <a:pPr marL="914400" lvl="1" indent="-323850" algn="l" rtl="0">
              <a:spcBef>
                <a:spcPts val="0"/>
              </a:spcBef>
              <a:spcAft>
                <a:spcPts val="0"/>
              </a:spcAft>
              <a:buClr>
                <a:schemeClr val="dk1"/>
              </a:buClr>
              <a:buSzPts val="1500"/>
              <a:buAutoNum type="arabicPeriod"/>
            </a:pPr>
            <a:r>
              <a:rPr lang="en" sz="1500">
                <a:solidFill>
                  <a:schemeClr val="dk1"/>
                </a:solidFill>
              </a:rPr>
              <a:t>50 vastajast 43 (86%) valmis panustama nõudluspõhisesse transporti ka oma omaosalusega. </a:t>
            </a:r>
            <a:br>
              <a:rPr lang="en" sz="1500">
                <a:solidFill>
                  <a:schemeClr val="dk1"/>
                </a:solidFill>
              </a:rPr>
            </a:br>
            <a:endParaRPr sz="1500">
              <a:solidFill>
                <a:schemeClr val="dk1"/>
              </a:solidFill>
            </a:endParaRPr>
          </a:p>
          <a:p>
            <a:pPr marL="914400" lvl="1" indent="-323850" algn="l" rtl="0">
              <a:spcBef>
                <a:spcPts val="0"/>
              </a:spcBef>
              <a:spcAft>
                <a:spcPts val="0"/>
              </a:spcAft>
              <a:buClr>
                <a:schemeClr val="dk1"/>
              </a:buClr>
              <a:buSzPts val="1500"/>
              <a:buAutoNum type="arabicPeriod"/>
            </a:pPr>
            <a:r>
              <a:rPr lang="en" sz="1500">
                <a:solidFill>
                  <a:schemeClr val="dk1"/>
                </a:solidFill>
              </a:rPr>
              <a:t>20 (40%) vastas, et on valmis maksma 1-2 eurot, 16 vastajat (32%) 2-4 eurot, 6 vastajat (12%) 5-8 eurot ja 4 vastajat (8%) ei ole nõus maksma teenuse eest. Samuti leidus üks isik, kes on valmis kuni 10 eurot maksma.</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238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Järeldused 4 / 4</a:t>
            </a:r>
            <a:endParaRPr/>
          </a:p>
        </p:txBody>
      </p:sp>
      <p:sp>
        <p:nvSpPr>
          <p:cNvPr id="128" name="Google Shape;128;p23"/>
          <p:cNvSpPr txBox="1">
            <a:spLocks noGrp="1"/>
          </p:cNvSpPr>
          <p:nvPr>
            <p:ph type="body" idx="1"/>
          </p:nvPr>
        </p:nvSpPr>
        <p:spPr>
          <a:xfrm>
            <a:off x="311700" y="863550"/>
            <a:ext cx="8520600" cy="4026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AutoNum type="arabicPeriod" startAt="4"/>
            </a:pPr>
            <a:r>
              <a:rPr lang="en" b="1">
                <a:solidFill>
                  <a:schemeClr val="dk1"/>
                </a:solidFill>
              </a:rPr>
              <a:t>Tingimused, millele nõudluspõhine transporditeenus peab vastama.</a:t>
            </a:r>
            <a:br>
              <a:rPr lang="en" b="1">
                <a:solidFill>
                  <a:schemeClr val="dk1"/>
                </a:solidFill>
              </a:rPr>
            </a:br>
            <a:endParaRPr>
              <a:solidFill>
                <a:schemeClr val="dk1"/>
              </a:solidFill>
            </a:endParaRPr>
          </a:p>
          <a:p>
            <a:pPr marL="914400" lvl="1" indent="-323850" algn="l" rtl="0">
              <a:spcBef>
                <a:spcPts val="0"/>
              </a:spcBef>
              <a:spcAft>
                <a:spcPts val="0"/>
              </a:spcAft>
              <a:buClr>
                <a:schemeClr val="dk1"/>
              </a:buClr>
              <a:buSzPts val="1500"/>
              <a:buAutoNum type="arabicPeriod"/>
            </a:pPr>
            <a:r>
              <a:rPr lang="en" sz="1500">
                <a:solidFill>
                  <a:schemeClr val="dk1"/>
                </a:solidFill>
              </a:rPr>
              <a:t>Nõudluspõhise transporditeenuse käivitamiseks peab olema olemas kindlasti kohaliku elanikkonna valmisolek teenust kasutada. </a:t>
            </a:r>
            <a:br>
              <a:rPr lang="en" sz="1500">
                <a:solidFill>
                  <a:schemeClr val="dk1"/>
                </a:solidFill>
              </a:rPr>
            </a:br>
            <a:endParaRPr sz="1500">
              <a:solidFill>
                <a:schemeClr val="dk1"/>
              </a:solidFill>
            </a:endParaRPr>
          </a:p>
          <a:p>
            <a:pPr marL="914400" lvl="1" indent="-323850" algn="l" rtl="0">
              <a:spcBef>
                <a:spcPts val="0"/>
              </a:spcBef>
              <a:spcAft>
                <a:spcPts val="0"/>
              </a:spcAft>
              <a:buClr>
                <a:schemeClr val="dk1"/>
              </a:buClr>
              <a:buSzPts val="1500"/>
              <a:buAutoNum type="arabicPeriod"/>
            </a:pPr>
            <a:r>
              <a:rPr lang="en" sz="1500">
                <a:solidFill>
                  <a:schemeClr val="dk1"/>
                </a:solidFill>
              </a:rPr>
              <a:t>Kohaliku omavalitsuse või transpordi operaatori poolt peavad olema läbimõeldud teenuse osutamise reeglid: </a:t>
            </a:r>
            <a:endParaRPr sz="1500">
              <a:solidFill>
                <a:schemeClr val="dk1"/>
              </a:solidFill>
            </a:endParaRPr>
          </a:p>
          <a:p>
            <a:pPr marL="914400" lvl="0" indent="0" algn="l" rtl="0">
              <a:spcBef>
                <a:spcPts val="1200"/>
              </a:spcBef>
              <a:spcAft>
                <a:spcPts val="0"/>
              </a:spcAft>
              <a:buNone/>
            </a:pPr>
            <a:r>
              <a:rPr lang="en" sz="1500">
                <a:solidFill>
                  <a:schemeClr val="dk1"/>
                </a:solidFill>
              </a:rPr>
              <a:t>1) piirkond ja sihtrühm</a:t>
            </a:r>
            <a:br>
              <a:rPr lang="en" sz="1500">
                <a:solidFill>
                  <a:schemeClr val="dk1"/>
                </a:solidFill>
              </a:rPr>
            </a:br>
            <a:r>
              <a:rPr lang="en" sz="1500">
                <a:solidFill>
                  <a:schemeClr val="dk1"/>
                </a:solidFill>
              </a:rPr>
              <a:t>2) teenuse osutamise aeg </a:t>
            </a:r>
            <a:br>
              <a:rPr lang="en" sz="1500">
                <a:solidFill>
                  <a:schemeClr val="dk1"/>
                </a:solidFill>
              </a:rPr>
            </a:br>
            <a:r>
              <a:rPr lang="en" sz="1500">
                <a:solidFill>
                  <a:schemeClr val="dk1"/>
                </a:solidFill>
              </a:rPr>
              <a:t>3) tasumine </a:t>
            </a:r>
            <a:br>
              <a:rPr lang="en" sz="1500">
                <a:solidFill>
                  <a:schemeClr val="dk1"/>
                </a:solidFill>
              </a:rPr>
            </a:br>
            <a:r>
              <a:rPr lang="en" sz="1500">
                <a:solidFill>
                  <a:schemeClr val="dk1"/>
                </a:solidFill>
              </a:rPr>
              <a:t>4) sõidukid ja nende juhid </a:t>
            </a:r>
            <a:br>
              <a:rPr lang="en" sz="1500">
                <a:solidFill>
                  <a:schemeClr val="dk1"/>
                </a:solidFill>
              </a:rPr>
            </a:br>
            <a:r>
              <a:rPr lang="en" sz="1500">
                <a:solidFill>
                  <a:schemeClr val="dk1"/>
                </a:solidFill>
              </a:rPr>
              <a:t>5) dispetšer</a:t>
            </a:r>
            <a:endParaRPr sz="15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Valik kasutajate tagasisidesid</a:t>
            </a:r>
            <a:endParaRPr/>
          </a:p>
        </p:txBody>
      </p:sp>
      <p:graphicFrame>
        <p:nvGraphicFramePr>
          <p:cNvPr id="134" name="Google Shape;134;p24"/>
          <p:cNvGraphicFramePr/>
          <p:nvPr/>
        </p:nvGraphicFramePr>
        <p:xfrm>
          <a:off x="311700" y="629125"/>
          <a:ext cx="3000000" cy="3000000"/>
        </p:xfrm>
        <a:graphic>
          <a:graphicData uri="http://schemas.openxmlformats.org/drawingml/2006/table">
            <a:tbl>
              <a:tblPr>
                <a:noFill/>
                <a:tableStyleId>{4A0D8BCA-C294-47F6-95BB-855B58183E06}</a:tableStyleId>
              </a:tblPr>
              <a:tblGrid>
                <a:gridCol w="648150">
                  <a:extLst>
                    <a:ext uri="{9D8B030D-6E8A-4147-A177-3AD203B41FA5}">
                      <a16:colId xmlns:a16="http://schemas.microsoft.com/office/drawing/2014/main" val="20000"/>
                    </a:ext>
                  </a:extLst>
                </a:gridCol>
                <a:gridCol w="1906925">
                  <a:extLst>
                    <a:ext uri="{9D8B030D-6E8A-4147-A177-3AD203B41FA5}">
                      <a16:colId xmlns:a16="http://schemas.microsoft.com/office/drawing/2014/main" val="20001"/>
                    </a:ext>
                  </a:extLst>
                </a:gridCol>
                <a:gridCol w="624725">
                  <a:extLst>
                    <a:ext uri="{9D8B030D-6E8A-4147-A177-3AD203B41FA5}">
                      <a16:colId xmlns:a16="http://schemas.microsoft.com/office/drawing/2014/main" val="20002"/>
                    </a:ext>
                  </a:extLst>
                </a:gridCol>
                <a:gridCol w="1613875">
                  <a:extLst>
                    <a:ext uri="{9D8B030D-6E8A-4147-A177-3AD203B41FA5}">
                      <a16:colId xmlns:a16="http://schemas.microsoft.com/office/drawing/2014/main" val="20003"/>
                    </a:ext>
                  </a:extLst>
                </a:gridCol>
                <a:gridCol w="692125">
                  <a:extLst>
                    <a:ext uri="{9D8B030D-6E8A-4147-A177-3AD203B41FA5}">
                      <a16:colId xmlns:a16="http://schemas.microsoft.com/office/drawing/2014/main" val="20004"/>
                    </a:ext>
                  </a:extLst>
                </a:gridCol>
                <a:gridCol w="2715725">
                  <a:extLst>
                    <a:ext uri="{9D8B030D-6E8A-4147-A177-3AD203B41FA5}">
                      <a16:colId xmlns:a16="http://schemas.microsoft.com/office/drawing/2014/main" val="20005"/>
                    </a:ext>
                  </a:extLst>
                </a:gridCol>
              </a:tblGrid>
              <a:tr h="346275">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Vanus</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Tagasiside</a:t>
                      </a:r>
                      <a:endParaRPr sz="12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Vanus</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Tagasiside</a:t>
                      </a:r>
                      <a:endParaRPr sz="12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Vanus</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Tagasiside</a:t>
                      </a:r>
                      <a:endParaRPr sz="1200" b="1">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16</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Kõik on imeline.</a:t>
                      </a:r>
                      <a:endParaRPr sz="12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35</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Ei oska midagi juurde lisada, kõik on olnud super.</a:t>
                      </a:r>
                      <a:endParaRPr sz="12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17</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Teenuse opereerimise kellaajad võiksid olla teistsugused: 07.00 stardiks (jõuaks kooli, koolibuss stardib kell 6.30) kuni 22.00 võiks töötada.</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37</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Suurepärane ja väga vajalik teenus. Loodaks väga, et see jääbki ääremaade elanikele kasutamiseks.</a:t>
                      </a:r>
                      <a:endParaRPr sz="12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68</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Teenuse piirkond võiks olla suurem, mitte ainult Sõrve ja Kuressaare vahel, näiteks ka Lümanda- Kihelkonna.</a:t>
                      </a:r>
                      <a:endParaRPr sz="12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85</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See teenus on nii lihtne. Isegi telefoninumber on niivõrd lihtne ja jääb igale inimesele pähe. See kõik on nii lihtne.</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43</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Mulle sobis nii ka.</a:t>
                      </a:r>
                      <a:endParaRPr sz="12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57</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Ei, kõik on äärmiselt hästi! Ülivõrdes.</a:t>
                      </a:r>
                      <a:endParaRPr sz="12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75</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Ei pea olema midagi teisiti. Kõik on väga hästi ning arusaadav. Peaasi et teenus säiliks.</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31</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Kõik oli hästi, võiks jätkata ja toetada elu saartel.</a:t>
                      </a:r>
                      <a:endParaRPr sz="12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78</a:t>
                      </a:r>
                      <a:endParaRPr sz="1200" b="1">
                        <a:latin typeface="Times New Roman"/>
                        <a:ea typeface="Times New Roman"/>
                        <a:cs typeface="Times New Roman"/>
                        <a:sym typeface="Times New Roman"/>
                      </a:endParaRPr>
                    </a:p>
                    <a:p>
                      <a:pPr marL="0" lvl="0" indent="0" algn="ctr" rtl="0">
                        <a:spcBef>
                          <a:spcPts val="0"/>
                        </a:spcBef>
                        <a:spcAft>
                          <a:spcPts val="0"/>
                        </a:spcAft>
                        <a:buNone/>
                      </a:pP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Levitada infot nendele, kellel ei ole isiklikku autot</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29</a:t>
                      </a:r>
                      <a:endParaRPr sz="1200" b="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Auto oli väga mugav, autojuht lahke ja sõbralik.</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5"/>
          <p:cNvPicPr preferRelativeResize="0"/>
          <p:nvPr/>
        </p:nvPicPr>
        <p:blipFill>
          <a:blip r:embed="rId3">
            <a:alphaModFix/>
          </a:blip>
          <a:stretch>
            <a:fillRect/>
          </a:stretch>
        </p:blipFill>
        <p:spPr>
          <a:xfrm>
            <a:off x="6776955" y="142200"/>
            <a:ext cx="2227802" cy="451167"/>
          </a:xfrm>
          <a:prstGeom prst="rect">
            <a:avLst/>
          </a:prstGeom>
          <a:noFill/>
          <a:ln>
            <a:noFill/>
          </a:ln>
        </p:spPr>
      </p:pic>
      <p:pic>
        <p:nvPicPr>
          <p:cNvPr id="140" name="Google Shape;140;p25"/>
          <p:cNvPicPr preferRelativeResize="0"/>
          <p:nvPr/>
        </p:nvPicPr>
        <p:blipFill>
          <a:blip r:embed="rId4">
            <a:alphaModFix/>
          </a:blip>
          <a:stretch>
            <a:fillRect/>
          </a:stretch>
        </p:blipFill>
        <p:spPr>
          <a:xfrm>
            <a:off x="152400" y="152400"/>
            <a:ext cx="6451599"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07916"/>
              </a:lnSpc>
              <a:spcBef>
                <a:spcPts val="0"/>
              </a:spcBef>
              <a:spcAft>
                <a:spcPts val="800"/>
              </a:spcAft>
              <a:buNone/>
            </a:pPr>
            <a:r>
              <a:rPr lang="en" sz="2500" b="1">
                <a:solidFill>
                  <a:srgbClr val="000000"/>
                </a:solidFill>
              </a:rPr>
              <a:t>Teenuse osutamise kulud Saaremaa näitel</a:t>
            </a:r>
            <a:endParaRPr sz="2500"/>
          </a:p>
        </p:txBody>
      </p:sp>
      <p:sp>
        <p:nvSpPr>
          <p:cNvPr id="146" name="Google Shape;146;p26"/>
          <p:cNvSpPr txBox="1">
            <a:spLocks noGrp="1"/>
          </p:cNvSpPr>
          <p:nvPr>
            <p:ph type="body" idx="1"/>
          </p:nvPr>
        </p:nvSpPr>
        <p:spPr>
          <a:xfrm>
            <a:off x="311700" y="1121000"/>
            <a:ext cx="3677100" cy="36870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sz="1500">
                <a:solidFill>
                  <a:srgbClr val="000000"/>
                </a:solidFill>
              </a:rPr>
              <a:t>10  tuh EUR-i kuus:</a:t>
            </a:r>
            <a:endParaRPr sz="1500">
              <a:solidFill>
                <a:srgbClr val="000000"/>
              </a:solidFill>
            </a:endParaRPr>
          </a:p>
          <a:p>
            <a:pPr marL="457200" lvl="0" indent="-323850" algn="l" rtl="0">
              <a:lnSpc>
                <a:spcPct val="107916"/>
              </a:lnSpc>
              <a:spcBef>
                <a:spcPts val="800"/>
              </a:spcBef>
              <a:spcAft>
                <a:spcPts val="0"/>
              </a:spcAft>
              <a:buClr>
                <a:srgbClr val="000000"/>
              </a:buClr>
              <a:buSzPts val="1500"/>
              <a:buChar char="●"/>
            </a:pPr>
            <a:r>
              <a:rPr lang="en" sz="1500">
                <a:solidFill>
                  <a:srgbClr val="000000"/>
                </a:solidFill>
              </a:rPr>
              <a:t>Kaks 8-kohalist sõidukit, 3 autojuhti, dispetšer</a:t>
            </a:r>
            <a:endParaRPr sz="1500">
              <a:solidFill>
                <a:srgbClr val="000000"/>
              </a:solidFill>
            </a:endParaRPr>
          </a:p>
          <a:p>
            <a:pPr marL="457200" lvl="0" indent="-323850" algn="l" rtl="0">
              <a:lnSpc>
                <a:spcPct val="107916"/>
              </a:lnSpc>
              <a:spcBef>
                <a:spcPts val="0"/>
              </a:spcBef>
              <a:spcAft>
                <a:spcPts val="0"/>
              </a:spcAft>
              <a:buClr>
                <a:srgbClr val="000000"/>
              </a:buClr>
              <a:buSzPts val="1500"/>
              <a:buChar char="●"/>
            </a:pPr>
            <a:r>
              <a:rPr lang="en" sz="1500">
                <a:solidFill>
                  <a:srgbClr val="000000"/>
                </a:solidFill>
              </a:rPr>
              <a:t>Tööjõukulud 5600</a:t>
            </a:r>
            <a:endParaRPr sz="1500">
              <a:solidFill>
                <a:srgbClr val="000000"/>
              </a:solidFill>
            </a:endParaRPr>
          </a:p>
          <a:p>
            <a:pPr marL="457200" lvl="0" indent="-323850" algn="l" rtl="0">
              <a:lnSpc>
                <a:spcPct val="107916"/>
              </a:lnSpc>
              <a:spcBef>
                <a:spcPts val="0"/>
              </a:spcBef>
              <a:spcAft>
                <a:spcPts val="0"/>
              </a:spcAft>
              <a:buClr>
                <a:srgbClr val="000000"/>
              </a:buClr>
              <a:buSzPts val="1500"/>
              <a:buChar char="●"/>
            </a:pPr>
            <a:r>
              <a:rPr lang="en" sz="1500">
                <a:solidFill>
                  <a:srgbClr val="000000"/>
                </a:solidFill>
              </a:rPr>
              <a:t>Sõidukite kütus ja hooldus 2400</a:t>
            </a:r>
            <a:endParaRPr sz="1500">
              <a:solidFill>
                <a:srgbClr val="000000"/>
              </a:solidFill>
            </a:endParaRPr>
          </a:p>
          <a:p>
            <a:pPr marL="457200" lvl="0" indent="-323850" algn="l" rtl="0">
              <a:lnSpc>
                <a:spcPct val="107916"/>
              </a:lnSpc>
              <a:spcBef>
                <a:spcPts val="0"/>
              </a:spcBef>
              <a:spcAft>
                <a:spcPts val="0"/>
              </a:spcAft>
              <a:buClr>
                <a:srgbClr val="000000"/>
              </a:buClr>
              <a:buSzPts val="1500"/>
              <a:buChar char="●"/>
            </a:pPr>
            <a:r>
              <a:rPr lang="en" sz="1500">
                <a:solidFill>
                  <a:srgbClr val="000000"/>
                </a:solidFill>
              </a:rPr>
              <a:t>Sõidukite liising 750</a:t>
            </a:r>
            <a:endParaRPr sz="1500">
              <a:solidFill>
                <a:srgbClr val="000000"/>
              </a:solidFill>
            </a:endParaRPr>
          </a:p>
          <a:p>
            <a:pPr marL="457200" lvl="0" indent="-323850" algn="l" rtl="0">
              <a:lnSpc>
                <a:spcPct val="107916"/>
              </a:lnSpc>
              <a:spcBef>
                <a:spcPts val="0"/>
              </a:spcBef>
              <a:spcAft>
                <a:spcPts val="0"/>
              </a:spcAft>
              <a:buClr>
                <a:srgbClr val="000000"/>
              </a:buClr>
              <a:buSzPts val="1500"/>
              <a:buChar char="●"/>
            </a:pPr>
            <a:r>
              <a:rPr lang="en" sz="1500">
                <a:solidFill>
                  <a:srgbClr val="000000"/>
                </a:solidFill>
              </a:rPr>
              <a:t>VEDAS tarkvara kasutus 1000</a:t>
            </a:r>
            <a:endParaRPr sz="1500">
              <a:solidFill>
                <a:srgbClr val="000000"/>
              </a:solidFill>
            </a:endParaRPr>
          </a:p>
          <a:p>
            <a:pPr marL="0" lvl="0" indent="0" algn="l" rtl="0">
              <a:lnSpc>
                <a:spcPct val="107916"/>
              </a:lnSpc>
              <a:spcBef>
                <a:spcPts val="800"/>
              </a:spcBef>
              <a:spcAft>
                <a:spcPts val="0"/>
              </a:spcAft>
              <a:buNone/>
            </a:pPr>
            <a:r>
              <a:rPr lang="en" sz="1500">
                <a:solidFill>
                  <a:srgbClr val="000000"/>
                </a:solidFill>
              </a:rPr>
              <a:t>Võimaldab:</a:t>
            </a:r>
            <a:endParaRPr sz="1500">
              <a:solidFill>
                <a:srgbClr val="000000"/>
              </a:solidFill>
            </a:endParaRPr>
          </a:p>
          <a:p>
            <a:pPr marL="457200" lvl="0" indent="-323850" algn="l" rtl="0">
              <a:lnSpc>
                <a:spcPct val="107916"/>
              </a:lnSpc>
              <a:spcBef>
                <a:spcPts val="800"/>
              </a:spcBef>
              <a:spcAft>
                <a:spcPts val="0"/>
              </a:spcAft>
              <a:buClr>
                <a:srgbClr val="000000"/>
              </a:buClr>
              <a:buSzPts val="1500"/>
              <a:buChar char="●"/>
            </a:pPr>
            <a:r>
              <a:rPr lang="en" sz="1500">
                <a:solidFill>
                  <a:srgbClr val="000000"/>
                </a:solidFill>
              </a:rPr>
              <a:t>300- 400 sõiduringi kuus, </a:t>
            </a:r>
            <a:endParaRPr sz="1500">
              <a:solidFill>
                <a:srgbClr val="000000"/>
              </a:solidFill>
            </a:endParaRPr>
          </a:p>
          <a:p>
            <a:pPr marL="457200" lvl="0" indent="-323850" algn="l" rtl="0">
              <a:lnSpc>
                <a:spcPct val="107916"/>
              </a:lnSpc>
              <a:spcBef>
                <a:spcPts val="0"/>
              </a:spcBef>
              <a:spcAft>
                <a:spcPts val="0"/>
              </a:spcAft>
              <a:buClr>
                <a:srgbClr val="000000"/>
              </a:buClr>
              <a:buSzPts val="1500"/>
              <a:buChar char="●"/>
            </a:pPr>
            <a:r>
              <a:rPr lang="en" sz="1500">
                <a:solidFill>
                  <a:srgbClr val="000000"/>
                </a:solidFill>
              </a:rPr>
              <a:t>Reisijate arv sõltub sõidukite täituvusest. Saaremaa kogemusel on see täna ca 1.7 inimest ühe reisi kohta</a:t>
            </a:r>
            <a:endParaRPr sz="1500"/>
          </a:p>
        </p:txBody>
      </p:sp>
      <p:pic>
        <p:nvPicPr>
          <p:cNvPr id="147" name="Google Shape;147;p26"/>
          <p:cNvPicPr preferRelativeResize="0"/>
          <p:nvPr/>
        </p:nvPicPr>
        <p:blipFill>
          <a:blip r:embed="rId3">
            <a:alphaModFix/>
          </a:blip>
          <a:stretch>
            <a:fillRect/>
          </a:stretch>
        </p:blipFill>
        <p:spPr>
          <a:xfrm>
            <a:off x="6776955" y="142200"/>
            <a:ext cx="2227802" cy="451167"/>
          </a:xfrm>
          <a:prstGeom prst="rect">
            <a:avLst/>
          </a:prstGeom>
          <a:noFill/>
          <a:ln>
            <a:noFill/>
          </a:ln>
        </p:spPr>
      </p:pic>
      <p:pic>
        <p:nvPicPr>
          <p:cNvPr id="148" name="Google Shape;148;p26"/>
          <p:cNvPicPr preferRelativeResize="0"/>
          <p:nvPr/>
        </p:nvPicPr>
        <p:blipFill>
          <a:blip r:embed="rId4">
            <a:alphaModFix/>
          </a:blip>
          <a:stretch>
            <a:fillRect/>
          </a:stretch>
        </p:blipFill>
        <p:spPr>
          <a:xfrm>
            <a:off x="4141200" y="1170125"/>
            <a:ext cx="4850401" cy="3637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Kontakt</a:t>
            </a:r>
            <a:endParaRPr/>
          </a:p>
        </p:txBody>
      </p:sp>
      <p:sp>
        <p:nvSpPr>
          <p:cNvPr id="154" name="Google Shape;154;p27"/>
          <p:cNvSpPr txBox="1">
            <a:spLocks noGrp="1"/>
          </p:cNvSpPr>
          <p:nvPr>
            <p:ph type="title"/>
          </p:nvPr>
        </p:nvSpPr>
        <p:spPr>
          <a:xfrm>
            <a:off x="449525" y="3495925"/>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2300"/>
              <a:t>Tanel Talve</a:t>
            </a:r>
            <a:br>
              <a:rPr lang="en" sz="2300"/>
            </a:br>
            <a:r>
              <a:rPr lang="en" sz="2300"/>
              <a:t>+372 5123392</a:t>
            </a:r>
            <a:br>
              <a:rPr lang="en" sz="2300"/>
            </a:br>
            <a:r>
              <a:rPr lang="en" sz="2300"/>
              <a:t>tanel.talve@modernmobility.eu</a:t>
            </a:r>
            <a:endParaRPr sz="2300"/>
          </a:p>
        </p:txBody>
      </p:sp>
      <p:pic>
        <p:nvPicPr>
          <p:cNvPr id="155" name="Google Shape;155;p27"/>
          <p:cNvPicPr preferRelativeResize="0"/>
          <p:nvPr/>
        </p:nvPicPr>
        <p:blipFill>
          <a:blip r:embed="rId3">
            <a:alphaModFix/>
          </a:blip>
          <a:stretch>
            <a:fillRect/>
          </a:stretch>
        </p:blipFill>
        <p:spPr>
          <a:xfrm>
            <a:off x="510450" y="912850"/>
            <a:ext cx="4456475" cy="91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 kohatäide 2">
            <a:extLst>
              <a:ext uri="{FF2B5EF4-FFF2-40B4-BE49-F238E27FC236}">
                <a16:creationId xmlns:a16="http://schemas.microsoft.com/office/drawing/2014/main" id="{5523F7FD-E7F9-4EBF-89C0-2F055B7C52F3}"/>
              </a:ext>
            </a:extLst>
          </p:cNvPr>
          <p:cNvSpPr>
            <a:spLocks noGrp="1"/>
          </p:cNvSpPr>
          <p:nvPr>
            <p:ph type="body" idx="1"/>
          </p:nvPr>
        </p:nvSpPr>
        <p:spPr/>
        <p:txBody>
          <a:bodyPr/>
          <a:lstStyle/>
          <a:p>
            <a:pPr marL="114300" indent="0">
              <a:buNone/>
            </a:pPr>
            <a:r>
              <a:rPr lang="et-EE" dirty="0"/>
              <a:t>Sissejuhatus nõudluspõhisesse ühistransporti</a:t>
            </a:r>
            <a:endParaRPr lang="et-EE" dirty="0">
              <a:hlinkClick r:id="rId2"/>
            </a:endParaRPr>
          </a:p>
          <a:p>
            <a:r>
              <a:rPr lang="et-EE" dirty="0">
                <a:hlinkClick r:id="rId2"/>
              </a:rPr>
              <a:t>https://www.youtube.com/watch?v=-WAcK2TE5FI</a:t>
            </a:r>
            <a:endParaRPr lang="et-EE" dirty="0"/>
          </a:p>
          <a:p>
            <a:pPr marL="139700" indent="0">
              <a:buNone/>
            </a:pPr>
            <a:br>
              <a:rPr lang="et-EE" dirty="0"/>
            </a:br>
            <a:r>
              <a:rPr lang="et-EE" i="1" dirty="0"/>
              <a:t>Isejuhitav ühistransport</a:t>
            </a:r>
          </a:p>
          <a:p>
            <a:r>
              <a:rPr lang="et-EE" i="1" dirty="0">
                <a:hlinkClick r:id="rId3"/>
              </a:rPr>
              <a:t>https://www.youtube.com/watch?v=QmB1DTAj-_g</a:t>
            </a:r>
            <a:endParaRPr lang="et-EE" i="1" dirty="0"/>
          </a:p>
          <a:p>
            <a:endParaRPr lang="et-EE" dirty="0"/>
          </a:p>
        </p:txBody>
      </p:sp>
      <p:pic>
        <p:nvPicPr>
          <p:cNvPr id="4" name="Google Shape;68;p14">
            <a:extLst>
              <a:ext uri="{FF2B5EF4-FFF2-40B4-BE49-F238E27FC236}">
                <a16:creationId xmlns:a16="http://schemas.microsoft.com/office/drawing/2014/main" id="{84673960-F781-47A9-94E7-B36BDF39A9BD}"/>
              </a:ext>
            </a:extLst>
          </p:cNvPr>
          <p:cNvPicPr preferRelativeResize="0"/>
          <p:nvPr/>
        </p:nvPicPr>
        <p:blipFill>
          <a:blip r:embed="rId4">
            <a:alphaModFix/>
          </a:blip>
          <a:stretch>
            <a:fillRect/>
          </a:stretch>
        </p:blipFill>
        <p:spPr>
          <a:xfrm>
            <a:off x="6776955" y="142200"/>
            <a:ext cx="2227802" cy="451167"/>
          </a:xfrm>
          <a:prstGeom prst="rect">
            <a:avLst/>
          </a:prstGeom>
          <a:noFill/>
          <a:ln>
            <a:noFill/>
          </a:ln>
        </p:spPr>
      </p:pic>
    </p:spTree>
    <p:extLst>
      <p:ext uri="{BB962C8B-B14F-4D97-AF65-F5344CB8AC3E}">
        <p14:creationId xmlns:p14="http://schemas.microsoft.com/office/powerpoint/2010/main" val="1071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VEDAS DRT</a:t>
            </a:r>
            <a:endParaRPr/>
          </a:p>
        </p:txBody>
      </p:sp>
      <p:sp>
        <p:nvSpPr>
          <p:cNvPr id="67" name="Google Shape;67;p14"/>
          <p:cNvSpPr txBox="1">
            <a:spLocks noGrp="1"/>
          </p:cNvSpPr>
          <p:nvPr>
            <p:ph type="body" idx="1"/>
          </p:nvPr>
        </p:nvSpPr>
        <p:spPr>
          <a:xfrm>
            <a:off x="311700" y="934225"/>
            <a:ext cx="8520600" cy="39573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b="1"/>
              <a:t>Nõudluspõhine ühistranspordi (DRT - Demand Responsive Transport) platvorm</a:t>
            </a:r>
            <a:endParaRPr b="1"/>
          </a:p>
          <a:p>
            <a:pPr marL="0" lvl="0" indent="0" algn="l" rtl="0">
              <a:spcBef>
                <a:spcPts val="1200"/>
              </a:spcBef>
              <a:spcAft>
                <a:spcPts val="0"/>
              </a:spcAft>
              <a:buNone/>
            </a:pPr>
            <a:r>
              <a:rPr lang="en"/>
              <a:t>EESMÄRK – parandada ühistranspordi kättesaadavust ja kasutatavust piirkondades, kuhu tavaliinivõrgul põhinev teenus ei ulatu ja kus fikseeritud graafikuga bussiliiklust korraldada pole majanduslikult mõistlik ega ka võimalik.</a:t>
            </a:r>
            <a:endParaRPr b="1"/>
          </a:p>
          <a:p>
            <a:pPr marL="0" lvl="0" indent="0" algn="l" rtl="0">
              <a:spcBef>
                <a:spcPts val="1200"/>
              </a:spcBef>
              <a:spcAft>
                <a:spcPts val="0"/>
              </a:spcAft>
              <a:buNone/>
            </a:pPr>
            <a:r>
              <a:rPr lang="en"/>
              <a:t>Erinevate sihtrühmade teenindamine ühe tööriistaga:</a:t>
            </a:r>
            <a:endParaRPr/>
          </a:p>
          <a:p>
            <a:pPr marL="457200" lvl="0" indent="-317182" algn="l" rtl="0">
              <a:spcBef>
                <a:spcPts val="1200"/>
              </a:spcBef>
              <a:spcAft>
                <a:spcPts val="0"/>
              </a:spcAft>
              <a:buSzPct val="100000"/>
              <a:buChar char="●"/>
            </a:pPr>
            <a:r>
              <a:rPr lang="en"/>
              <a:t>Õpilastransport</a:t>
            </a:r>
            <a:endParaRPr/>
          </a:p>
          <a:p>
            <a:pPr marL="457200" lvl="0" indent="-317182" algn="l" rtl="0">
              <a:spcBef>
                <a:spcPts val="0"/>
              </a:spcBef>
              <a:spcAft>
                <a:spcPts val="0"/>
              </a:spcAft>
              <a:buSzPct val="100000"/>
              <a:buChar char="●"/>
            </a:pPr>
            <a:r>
              <a:rPr lang="en"/>
              <a:t>Sotsiaaltransport</a:t>
            </a:r>
            <a:endParaRPr/>
          </a:p>
          <a:p>
            <a:pPr marL="457200" lvl="0" indent="-317182" algn="l" rtl="0">
              <a:spcBef>
                <a:spcPts val="0"/>
              </a:spcBef>
              <a:spcAft>
                <a:spcPts val="0"/>
              </a:spcAft>
              <a:buSzPct val="100000"/>
              <a:buChar char="●"/>
            </a:pPr>
            <a:r>
              <a:rPr lang="en"/>
              <a:t>Viimase miili ühendus (hajaasustuses elavate inimeste ettevedu transpordi sõlmpunktidesse)</a:t>
            </a:r>
            <a:endParaRPr/>
          </a:p>
          <a:p>
            <a:pPr marL="0" lvl="0" indent="0" algn="l" rtl="0">
              <a:spcBef>
                <a:spcPts val="1200"/>
              </a:spcBef>
              <a:spcAft>
                <a:spcPts val="0"/>
              </a:spcAft>
              <a:buNone/>
            </a:pPr>
            <a:r>
              <a:rPr lang="en" b="1"/>
              <a:t>Võimaldab transpordi korraldajatel </a:t>
            </a:r>
            <a:endParaRPr b="1"/>
          </a:p>
          <a:p>
            <a:pPr marL="457200" lvl="0" indent="-317182" algn="l" rtl="0">
              <a:spcBef>
                <a:spcPts val="1200"/>
              </a:spcBef>
              <a:spcAft>
                <a:spcPts val="0"/>
              </a:spcAft>
              <a:buSzPct val="100000"/>
              <a:buChar char="●"/>
            </a:pPr>
            <a:r>
              <a:rPr lang="en"/>
              <a:t>Ühendada erinevate sihtgruppide vedu - sõidukeid kasutatakse võimalikult optimaalselt et vältida “tühje kilomeetreid”</a:t>
            </a:r>
            <a:endParaRPr/>
          </a:p>
          <a:p>
            <a:pPr marL="457200" lvl="0" indent="-317182" algn="l" rtl="0">
              <a:spcBef>
                <a:spcPts val="0"/>
              </a:spcBef>
              <a:spcAft>
                <a:spcPts val="0"/>
              </a:spcAft>
              <a:buSzPct val="100000"/>
              <a:buChar char="●"/>
            </a:pPr>
            <a:r>
              <a:rPr lang="en"/>
              <a:t>Kehtestada erinevaid toetuseid personaalselt nende vajajate kaupa</a:t>
            </a:r>
            <a:endParaRPr/>
          </a:p>
          <a:p>
            <a:pPr marL="457200" lvl="0" indent="-317182" algn="l" rtl="0">
              <a:spcBef>
                <a:spcPts val="0"/>
              </a:spcBef>
              <a:spcAft>
                <a:spcPts val="0"/>
              </a:spcAft>
              <a:buSzPct val="100000"/>
              <a:buChar char="●"/>
            </a:pPr>
            <a:r>
              <a:rPr lang="en"/>
              <a:t>Ülevaade kes kuhu ja millal sõidutati - transpordi korralduse planeerimine</a:t>
            </a:r>
            <a:endParaRPr/>
          </a:p>
          <a:p>
            <a:pPr marL="0" lvl="0" indent="0" algn="l" rtl="0">
              <a:spcBef>
                <a:spcPts val="1200"/>
              </a:spcBef>
              <a:spcAft>
                <a:spcPts val="1200"/>
              </a:spcAft>
              <a:buNone/>
            </a:pPr>
            <a:r>
              <a:rPr lang="en"/>
              <a:t>	</a:t>
            </a:r>
            <a:endParaRPr/>
          </a:p>
        </p:txBody>
      </p:sp>
      <p:pic>
        <p:nvPicPr>
          <p:cNvPr id="68" name="Google Shape;68;p14"/>
          <p:cNvPicPr preferRelativeResize="0"/>
          <p:nvPr/>
        </p:nvPicPr>
        <p:blipFill>
          <a:blip r:embed="rId3">
            <a:alphaModFix/>
          </a:blip>
          <a:stretch>
            <a:fillRect/>
          </a:stretch>
        </p:blipFill>
        <p:spPr>
          <a:xfrm>
            <a:off x="6776955" y="142200"/>
            <a:ext cx="2227802" cy="4511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VEDAS DRT</a:t>
            </a:r>
            <a:endParaRPr/>
          </a:p>
        </p:txBody>
      </p:sp>
      <p:sp>
        <p:nvSpPr>
          <p:cNvPr id="74" name="Google Shape;74;p15"/>
          <p:cNvSpPr txBox="1">
            <a:spLocks noGrp="1"/>
          </p:cNvSpPr>
          <p:nvPr>
            <p:ph type="body" idx="1"/>
          </p:nvPr>
        </p:nvSpPr>
        <p:spPr>
          <a:xfrm>
            <a:off x="311700" y="934225"/>
            <a:ext cx="8520600" cy="395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b="1"/>
          </a:p>
          <a:p>
            <a:pPr marL="0" lvl="0" indent="0" algn="l" rtl="0">
              <a:spcBef>
                <a:spcPts val="1200"/>
              </a:spcBef>
              <a:spcAft>
                <a:spcPts val="0"/>
              </a:spcAft>
              <a:buNone/>
            </a:pPr>
            <a:r>
              <a:rPr lang="en" b="1"/>
              <a:t>DRT (Demand Responsive Transportation) teenuse käivitamiseks on transpordi korraldajal tarvis:</a:t>
            </a:r>
            <a:endParaRPr b="1"/>
          </a:p>
          <a:p>
            <a:pPr marL="457200" lvl="0" indent="-342900" algn="l" rtl="0">
              <a:spcBef>
                <a:spcPts val="1200"/>
              </a:spcBef>
              <a:spcAft>
                <a:spcPts val="0"/>
              </a:spcAft>
              <a:buSzPts val="1800"/>
              <a:buAutoNum type="arabicPeriod"/>
            </a:pPr>
            <a:r>
              <a:rPr lang="en"/>
              <a:t>Sõidukid</a:t>
            </a:r>
            <a:endParaRPr/>
          </a:p>
          <a:p>
            <a:pPr marL="457200" lvl="0" indent="-342900" algn="l" rtl="0">
              <a:spcBef>
                <a:spcPts val="0"/>
              </a:spcBef>
              <a:spcAft>
                <a:spcPts val="0"/>
              </a:spcAft>
              <a:buSzPts val="1800"/>
              <a:buAutoNum type="arabicPeriod"/>
            </a:pPr>
            <a:r>
              <a:rPr lang="en"/>
              <a:t>Autojuhid</a:t>
            </a:r>
            <a:endParaRPr/>
          </a:p>
          <a:p>
            <a:pPr marL="457200" lvl="0" indent="-342900" algn="l" rtl="0">
              <a:spcBef>
                <a:spcPts val="0"/>
              </a:spcBef>
              <a:spcAft>
                <a:spcPts val="0"/>
              </a:spcAft>
              <a:buSzPts val="1800"/>
              <a:buAutoNum type="arabicPeriod"/>
            </a:pPr>
            <a:r>
              <a:rPr lang="en"/>
              <a:t>Dispetšer</a:t>
            </a:r>
            <a:endParaRPr/>
          </a:p>
          <a:p>
            <a:pPr marL="457200" lvl="0" indent="-342900" algn="l" rtl="0">
              <a:spcBef>
                <a:spcPts val="0"/>
              </a:spcBef>
              <a:spcAft>
                <a:spcPts val="0"/>
              </a:spcAft>
              <a:buSzPts val="1800"/>
              <a:buAutoNum type="arabicPeriod"/>
            </a:pPr>
            <a:r>
              <a:rPr lang="en"/>
              <a:t>DRT tarkvara (tööriist erinevate tellimuste jagamiseks sõidukite vahel)</a:t>
            </a:r>
            <a:endParaRPr/>
          </a:p>
          <a:p>
            <a:pPr marL="457200" lvl="0" indent="-342900" algn="l" rtl="0">
              <a:spcBef>
                <a:spcPts val="0"/>
              </a:spcBef>
              <a:spcAft>
                <a:spcPts val="0"/>
              </a:spcAft>
              <a:buSzPts val="1800"/>
              <a:buAutoNum type="arabicPeriod"/>
            </a:pPr>
            <a:r>
              <a:rPr lang="en"/>
              <a:t>Reisijad :)</a:t>
            </a:r>
            <a:endParaRPr/>
          </a:p>
          <a:p>
            <a:pPr marL="457200" lvl="0" indent="-342900" algn="l" rtl="0">
              <a:spcBef>
                <a:spcPts val="0"/>
              </a:spcBef>
              <a:spcAft>
                <a:spcPts val="0"/>
              </a:spcAft>
              <a:buSzPts val="1800"/>
              <a:buAutoNum type="arabicPeriod"/>
            </a:pPr>
            <a:r>
              <a:rPr lang="en"/>
              <a:t>Tahet pakkuda oma piirkonnas inimestele paremat ühistransporti</a:t>
            </a:r>
            <a:endParaRPr/>
          </a:p>
          <a:p>
            <a:pPr marL="0" lvl="0" indent="0" algn="l" rtl="0">
              <a:spcBef>
                <a:spcPts val="1200"/>
              </a:spcBef>
              <a:spcAft>
                <a:spcPts val="1200"/>
              </a:spcAft>
              <a:buNone/>
            </a:pPr>
            <a:r>
              <a:rPr lang="en"/>
              <a:t>	</a:t>
            </a:r>
            <a:endParaRPr/>
          </a:p>
        </p:txBody>
      </p:sp>
      <p:pic>
        <p:nvPicPr>
          <p:cNvPr id="75" name="Google Shape;75;p15"/>
          <p:cNvPicPr preferRelativeResize="0"/>
          <p:nvPr/>
        </p:nvPicPr>
        <p:blipFill>
          <a:blip r:embed="rId3">
            <a:alphaModFix/>
          </a:blip>
          <a:stretch>
            <a:fillRect/>
          </a:stretch>
        </p:blipFill>
        <p:spPr>
          <a:xfrm>
            <a:off x="6776955" y="142200"/>
            <a:ext cx="2227802" cy="4511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VEDAS DRT Autonomous</a:t>
            </a:r>
            <a:endParaRPr/>
          </a:p>
        </p:txBody>
      </p:sp>
      <p:sp>
        <p:nvSpPr>
          <p:cNvPr id="81" name="Google Shape;81;p16"/>
          <p:cNvSpPr txBox="1">
            <a:spLocks noGrp="1"/>
          </p:cNvSpPr>
          <p:nvPr>
            <p:ph type="body" idx="1"/>
          </p:nvPr>
        </p:nvSpPr>
        <p:spPr>
          <a:xfrm>
            <a:off x="311700" y="1448575"/>
            <a:ext cx="3908100" cy="2025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Autonoomsed bussid - VEDAS tarkvara on kasutusvalmis ka isejuhtivatel sõidukitel põhineva ühistranspordi käivitamiseks</a:t>
            </a:r>
            <a:endParaRPr/>
          </a:p>
        </p:txBody>
      </p:sp>
      <p:pic>
        <p:nvPicPr>
          <p:cNvPr id="82" name="Google Shape;82;p16"/>
          <p:cNvPicPr preferRelativeResize="0"/>
          <p:nvPr/>
        </p:nvPicPr>
        <p:blipFill>
          <a:blip r:embed="rId3">
            <a:alphaModFix/>
          </a:blip>
          <a:stretch>
            <a:fillRect/>
          </a:stretch>
        </p:blipFill>
        <p:spPr>
          <a:xfrm>
            <a:off x="6776955" y="142200"/>
            <a:ext cx="2227802" cy="451167"/>
          </a:xfrm>
          <a:prstGeom prst="rect">
            <a:avLst/>
          </a:prstGeom>
          <a:noFill/>
          <a:ln>
            <a:noFill/>
          </a:ln>
        </p:spPr>
      </p:pic>
      <p:pic>
        <p:nvPicPr>
          <p:cNvPr id="83" name="Google Shape;83;p16"/>
          <p:cNvPicPr preferRelativeResize="0"/>
          <p:nvPr/>
        </p:nvPicPr>
        <p:blipFill>
          <a:blip r:embed="rId4">
            <a:alphaModFix/>
          </a:blip>
          <a:stretch>
            <a:fillRect/>
          </a:stretch>
        </p:blipFill>
        <p:spPr>
          <a:xfrm>
            <a:off x="4372200" y="1170125"/>
            <a:ext cx="4534975" cy="3018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VEDAS Saaremaa</a:t>
            </a:r>
            <a:endParaRPr/>
          </a:p>
        </p:txBody>
      </p:sp>
      <p:sp>
        <p:nvSpPr>
          <p:cNvPr id="89" name="Google Shape;89;p17"/>
          <p:cNvSpPr txBox="1">
            <a:spLocks noGrp="1"/>
          </p:cNvSpPr>
          <p:nvPr>
            <p:ph type="body" idx="1"/>
          </p:nvPr>
        </p:nvSpPr>
        <p:spPr>
          <a:xfrm>
            <a:off x="311700" y="1121000"/>
            <a:ext cx="36771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Saaremaa vald alustas esimese omavalitsusena Eestis uudse nõudluspõhise ühistransporditeenuse pakkumist kõikidele soovijatele.</a:t>
            </a:r>
            <a:endParaRPr/>
          </a:p>
          <a:p>
            <a:pPr marL="0" lvl="0" indent="0" algn="l" rtl="0">
              <a:spcBef>
                <a:spcPts val="1200"/>
              </a:spcBef>
              <a:spcAft>
                <a:spcPts val="0"/>
              </a:spcAft>
              <a:buNone/>
            </a:pPr>
            <a:r>
              <a:rPr lang="en"/>
              <a:t>Teenus suunatud: </a:t>
            </a:r>
            <a:endParaRPr/>
          </a:p>
          <a:p>
            <a:pPr marL="457200" lvl="0" indent="-342900" algn="l" rtl="0">
              <a:spcBef>
                <a:spcPts val="1200"/>
              </a:spcBef>
              <a:spcAft>
                <a:spcPts val="0"/>
              </a:spcAft>
              <a:buSzPts val="1800"/>
              <a:buChar char="●"/>
            </a:pPr>
            <a:r>
              <a:rPr lang="en"/>
              <a:t>Hajaasustuses elavad inimesed </a:t>
            </a:r>
            <a:endParaRPr/>
          </a:p>
          <a:p>
            <a:pPr marL="457200" lvl="0" indent="-342900" algn="l" rtl="0">
              <a:spcBef>
                <a:spcPts val="0"/>
              </a:spcBef>
              <a:spcAft>
                <a:spcPts val="0"/>
              </a:spcAft>
              <a:buSzPts val="1800"/>
              <a:buChar char="●"/>
            </a:pPr>
            <a:r>
              <a:rPr lang="en"/>
              <a:t>Õpilased</a:t>
            </a:r>
            <a:endParaRPr/>
          </a:p>
          <a:p>
            <a:pPr marL="457200" lvl="0" indent="-342900" algn="l" rtl="0">
              <a:spcBef>
                <a:spcPts val="0"/>
              </a:spcBef>
              <a:spcAft>
                <a:spcPts val="0"/>
              </a:spcAft>
              <a:buSzPts val="1800"/>
              <a:buChar char="●"/>
            </a:pPr>
            <a:r>
              <a:rPr lang="en"/>
              <a:t>Turism </a:t>
            </a:r>
            <a:endParaRPr/>
          </a:p>
          <a:p>
            <a:pPr marL="457200" lvl="0" indent="-342900" algn="l" rtl="0">
              <a:spcBef>
                <a:spcPts val="0"/>
              </a:spcBef>
              <a:spcAft>
                <a:spcPts val="0"/>
              </a:spcAft>
              <a:buSzPts val="1800"/>
              <a:buChar char="●"/>
            </a:pPr>
            <a:r>
              <a:rPr lang="en"/>
              <a:t>Sotsiaaltransport</a:t>
            </a:r>
            <a:endParaRPr sz="1100">
              <a:solidFill>
                <a:srgbClr val="000000"/>
              </a:solidFill>
              <a:latin typeface="Calibri"/>
              <a:ea typeface="Calibri"/>
              <a:cs typeface="Calibri"/>
              <a:sym typeface="Calibri"/>
            </a:endParaRPr>
          </a:p>
        </p:txBody>
      </p:sp>
      <p:pic>
        <p:nvPicPr>
          <p:cNvPr id="90" name="Google Shape;90;p17"/>
          <p:cNvPicPr preferRelativeResize="0"/>
          <p:nvPr/>
        </p:nvPicPr>
        <p:blipFill>
          <a:blip r:embed="rId3">
            <a:alphaModFix/>
          </a:blip>
          <a:stretch>
            <a:fillRect/>
          </a:stretch>
        </p:blipFill>
        <p:spPr>
          <a:xfrm>
            <a:off x="6776955" y="142200"/>
            <a:ext cx="2227802" cy="451167"/>
          </a:xfrm>
          <a:prstGeom prst="rect">
            <a:avLst/>
          </a:prstGeom>
          <a:noFill/>
          <a:ln>
            <a:noFill/>
          </a:ln>
        </p:spPr>
      </p:pic>
      <p:pic>
        <p:nvPicPr>
          <p:cNvPr id="91" name="Google Shape;91;p17"/>
          <p:cNvPicPr preferRelativeResize="0"/>
          <p:nvPr/>
        </p:nvPicPr>
        <p:blipFill>
          <a:blip r:embed="rId4">
            <a:alphaModFix/>
          </a:blip>
          <a:stretch>
            <a:fillRect/>
          </a:stretch>
        </p:blipFill>
        <p:spPr>
          <a:xfrm>
            <a:off x="4141200" y="1359075"/>
            <a:ext cx="4918835" cy="317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6776955" y="142200"/>
            <a:ext cx="2227802" cy="451167"/>
          </a:xfrm>
          <a:prstGeom prst="rect">
            <a:avLst/>
          </a:prstGeom>
          <a:noFill/>
          <a:ln>
            <a:noFill/>
          </a:ln>
        </p:spPr>
      </p:pic>
      <p:pic>
        <p:nvPicPr>
          <p:cNvPr id="97" name="Google Shape;97;p18"/>
          <p:cNvPicPr preferRelativeResize="0"/>
          <p:nvPr/>
        </p:nvPicPr>
        <p:blipFill rotWithShape="1">
          <a:blip r:embed="rId4">
            <a:alphaModFix/>
          </a:blip>
          <a:srcRect/>
          <a:stretch/>
        </p:blipFill>
        <p:spPr>
          <a:xfrm>
            <a:off x="3187000" y="98188"/>
            <a:ext cx="3348524" cy="49471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6776955" y="142200"/>
            <a:ext cx="2227802" cy="451167"/>
          </a:xfrm>
          <a:prstGeom prst="rect">
            <a:avLst/>
          </a:prstGeom>
          <a:noFill/>
          <a:ln>
            <a:noFill/>
          </a:ln>
        </p:spPr>
      </p:pic>
      <p:pic>
        <p:nvPicPr>
          <p:cNvPr id="103" name="Google Shape;103;p19"/>
          <p:cNvPicPr preferRelativeResize="0"/>
          <p:nvPr/>
        </p:nvPicPr>
        <p:blipFill>
          <a:blip r:embed="rId4">
            <a:alphaModFix/>
          </a:blip>
          <a:stretch>
            <a:fillRect/>
          </a:stretch>
        </p:blipFill>
        <p:spPr>
          <a:xfrm>
            <a:off x="152400" y="152400"/>
            <a:ext cx="6451599" cy="4838700"/>
          </a:xfrm>
          <a:prstGeom prst="rect">
            <a:avLst/>
          </a:prstGeom>
          <a:noFill/>
          <a:ln>
            <a:noFill/>
          </a:ln>
        </p:spPr>
      </p:pic>
      <p:sp>
        <p:nvSpPr>
          <p:cNvPr id="104" name="Google Shape;104;p19"/>
          <p:cNvSpPr txBox="1"/>
          <p:nvPr/>
        </p:nvSpPr>
        <p:spPr>
          <a:xfrm>
            <a:off x="6697050" y="955225"/>
            <a:ext cx="2183400" cy="309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chemeClr val="dk1"/>
                </a:solidFill>
                <a:latin typeface="Proxima Nova"/>
                <a:ea typeface="Proxima Nova"/>
                <a:cs typeface="Proxima Nova"/>
                <a:sym typeface="Proxima Nova"/>
              </a:rPr>
              <a:t>Autojuhid</a:t>
            </a:r>
            <a:r>
              <a:rPr lang="en" sz="1800">
                <a:solidFill>
                  <a:schemeClr val="dk1"/>
                </a:solidFill>
                <a:latin typeface="Proxima Nova"/>
                <a:ea typeface="Proxima Nova"/>
                <a:cs typeface="Proxima Nova"/>
                <a:sym typeface="Proxima Nova"/>
              </a:rPr>
              <a:t> - teenus on hästi tööle läinud!</a:t>
            </a:r>
            <a:endParaRPr sz="18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chemeClr val="dk1"/>
                </a:solidFill>
                <a:latin typeface="Proxima Nova"/>
                <a:ea typeface="Proxima Nova"/>
                <a:cs typeface="Proxima Nova"/>
                <a:sym typeface="Proxima Nova"/>
              </a:rPr>
              <a:t>Tavo Paukson: “</a:t>
            </a:r>
            <a:r>
              <a:rPr lang="en">
                <a:solidFill>
                  <a:schemeClr val="accent3"/>
                </a:solidFill>
                <a:latin typeface="Proxima Nova"/>
                <a:ea typeface="Proxima Nova"/>
                <a:cs typeface="Proxima Nova"/>
                <a:sym typeface="Proxima Nova"/>
              </a:rPr>
              <a:t>Mul väga hea meel kõige selle üle... Sõrvest uusi kliente ja rahulolevaid. Minu päeva km rekord oli siin suvel 380 km.  Üleeile 470... TÄNA 480....VOT”</a:t>
            </a:r>
            <a:endParaRPr>
              <a:solidFill>
                <a:schemeClr val="dk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1002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Järeldused 1 / 4</a:t>
            </a:r>
            <a:endParaRPr sz="2500"/>
          </a:p>
        </p:txBody>
      </p:sp>
      <p:sp>
        <p:nvSpPr>
          <p:cNvPr id="110" name="Google Shape;110;p20"/>
          <p:cNvSpPr txBox="1">
            <a:spLocks noGrp="1"/>
          </p:cNvSpPr>
          <p:nvPr>
            <p:ph type="body" idx="1"/>
          </p:nvPr>
        </p:nvSpPr>
        <p:spPr>
          <a:xfrm>
            <a:off x="528700" y="672925"/>
            <a:ext cx="78495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AutoNum type="arabicPeriod"/>
            </a:pPr>
            <a:r>
              <a:rPr lang="en" sz="1900" b="1">
                <a:solidFill>
                  <a:schemeClr val="dk1"/>
                </a:solidFill>
              </a:rPr>
              <a:t>Saaremaa Sõrve elanikud kasutaksid hea meelega nõudluspõhist transporti.</a:t>
            </a:r>
            <a:endParaRPr sz="1900">
              <a:solidFill>
                <a:schemeClr val="dk1"/>
              </a:solidFill>
            </a:endParaRPr>
          </a:p>
          <a:p>
            <a:pPr marL="914400" lvl="1" indent="-323850" algn="l" rtl="0">
              <a:spcBef>
                <a:spcPts val="0"/>
              </a:spcBef>
              <a:spcAft>
                <a:spcPts val="0"/>
              </a:spcAft>
              <a:buClr>
                <a:schemeClr val="dk1"/>
              </a:buClr>
              <a:buSzPts val="1500"/>
              <a:buAutoNum type="arabicPeriod"/>
            </a:pPr>
            <a:r>
              <a:rPr lang="en" sz="1500">
                <a:solidFill>
                  <a:schemeClr val="dk1"/>
                </a:solidFill>
              </a:rPr>
              <a:t>50 nõudluspõhise transpordi kasutajast 46 (92%) vastas, et neil sujus kõik tellimise käigus hästi ega olnud midagi arusaamatut.</a:t>
            </a:r>
            <a:br>
              <a:rPr lang="en" sz="1500">
                <a:solidFill>
                  <a:schemeClr val="dk1"/>
                </a:solidFill>
              </a:rPr>
            </a:br>
            <a:endParaRPr sz="1500">
              <a:solidFill>
                <a:schemeClr val="dk1"/>
              </a:solidFill>
            </a:endParaRPr>
          </a:p>
          <a:p>
            <a:pPr marL="914400" lvl="1" indent="-323850" algn="l" rtl="0">
              <a:spcBef>
                <a:spcPts val="0"/>
              </a:spcBef>
              <a:spcAft>
                <a:spcPts val="0"/>
              </a:spcAft>
              <a:buClr>
                <a:schemeClr val="dk1"/>
              </a:buClr>
              <a:buSzPts val="1500"/>
              <a:buAutoNum type="arabicPeriod"/>
            </a:pPr>
            <a:r>
              <a:rPr lang="en" sz="1500">
                <a:solidFill>
                  <a:schemeClr val="dk1"/>
                </a:solidFill>
              </a:rPr>
              <a:t>Kogu nõudluspõhise transpordi teenuse hindeks andis 50 vastajat 7 palli skaalal (1 nõrk - 7 suurepärane) keskmiseks hindeks 6,62.</a:t>
            </a:r>
            <a:br>
              <a:rPr lang="en" sz="1500">
                <a:solidFill>
                  <a:schemeClr val="dk1"/>
                </a:solidFill>
              </a:rPr>
            </a:br>
            <a:endParaRPr sz="1500">
              <a:solidFill>
                <a:schemeClr val="dk1"/>
              </a:solidFill>
            </a:endParaRPr>
          </a:p>
          <a:p>
            <a:pPr marL="914400" lvl="1" indent="-323850" algn="l" rtl="0">
              <a:spcBef>
                <a:spcPts val="0"/>
              </a:spcBef>
              <a:spcAft>
                <a:spcPts val="0"/>
              </a:spcAft>
              <a:buClr>
                <a:schemeClr val="dk1"/>
              </a:buClr>
              <a:buSzPts val="1500"/>
              <a:buAutoNum type="arabicPeriod"/>
            </a:pPr>
            <a:r>
              <a:rPr lang="en" sz="1500">
                <a:solidFill>
                  <a:schemeClr val="dk1"/>
                </a:solidFill>
              </a:rPr>
              <a:t>Kas kasutaksite ka edaspidi nõudluspõhise transpordi teenust, vastas 49 vastajat (98%) jaatavalt.</a:t>
            </a:r>
            <a:br>
              <a:rPr lang="en" sz="1500">
                <a:solidFill>
                  <a:schemeClr val="dk1"/>
                </a:solidFill>
              </a:rPr>
            </a:br>
            <a:endParaRPr sz="1500">
              <a:solidFill>
                <a:schemeClr val="dk1"/>
              </a:solidFill>
            </a:endParaRPr>
          </a:p>
          <a:p>
            <a:pPr marL="914400" lvl="1" indent="-323850" algn="l" rtl="0">
              <a:spcBef>
                <a:spcPts val="0"/>
              </a:spcBef>
              <a:spcAft>
                <a:spcPts val="0"/>
              </a:spcAft>
              <a:buClr>
                <a:schemeClr val="dk1"/>
              </a:buClr>
              <a:buSzPts val="1500"/>
              <a:buAutoNum type="arabicPeriod"/>
            </a:pPr>
            <a:r>
              <a:rPr lang="en" sz="1500">
                <a:solidFill>
                  <a:schemeClr val="dk1"/>
                </a:solidFill>
              </a:rPr>
              <a:t>Uuringus osalevast 33 vastajast, kes omavad isiklikku sõiduautot, on 30 (90,9%) valmis isiklikust sõiduautost loobuma nõudluspõhise transpordi kasuks.</a:t>
            </a:r>
            <a:endParaRPr sz="1500">
              <a:solidFill>
                <a:schemeClr val="dk1"/>
              </a:solidFill>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890</Words>
  <Application>Microsoft Office PowerPoint</Application>
  <PresentationFormat>Ekraaniseanss (16:9)</PresentationFormat>
  <Paragraphs>101</Paragraphs>
  <Slides>16</Slides>
  <Notes>15</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16</vt:i4>
      </vt:variant>
    </vt:vector>
  </HeadingPairs>
  <TitlesOfParts>
    <vt:vector size="21" baseType="lpstr">
      <vt:lpstr>Calibri</vt:lpstr>
      <vt:lpstr>Arial</vt:lpstr>
      <vt:lpstr>Times New Roman</vt:lpstr>
      <vt:lpstr>Proxima Nova</vt:lpstr>
      <vt:lpstr>Spearmint</vt:lpstr>
      <vt:lpstr>PowerPointi esitlus</vt:lpstr>
      <vt:lpstr>PowerPointi esitlus</vt:lpstr>
      <vt:lpstr>VEDAS DRT</vt:lpstr>
      <vt:lpstr>VEDAS DRT</vt:lpstr>
      <vt:lpstr>VEDAS DRT Autonomous</vt:lpstr>
      <vt:lpstr>VEDAS Saaremaa</vt:lpstr>
      <vt:lpstr>PowerPointi esitlus</vt:lpstr>
      <vt:lpstr>PowerPointi esitlus</vt:lpstr>
      <vt:lpstr>Järeldused 1 / 4</vt:lpstr>
      <vt:lpstr>Järeldused 2 / 4</vt:lpstr>
      <vt:lpstr>Järeldused 3 / 4 </vt:lpstr>
      <vt:lpstr>Järeldused 4 / 4</vt:lpstr>
      <vt:lpstr>Valik kasutajate tagasisidesid</vt:lpstr>
      <vt:lpstr>PowerPointi esitlus</vt:lpstr>
      <vt:lpstr>Teenuse osutamise kulud Saaremaa näitel</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kasutaja</dc:creator>
  <cp:lastModifiedBy>Tiina Ivask</cp:lastModifiedBy>
  <cp:revision>1</cp:revision>
  <dcterms:modified xsi:type="dcterms:W3CDTF">2021-12-03T08:54:30Z</dcterms:modified>
</cp:coreProperties>
</file>