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g+sEM6DTivc8djEIRy3a5VeuT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58C727-7355-4830-A8A1-013981B4C58A}">
  <a:tblStyle styleId="{E358C727-7355-4830-A8A1-013981B4C5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iAVilTmxXl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hyperlink" Target="https://www.smartrural21.eu/roadmap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rd.ec.europa.eu/smart-and-competitive-rural-areas/smart-villages/smart-villages-portal_en" TargetMode="External"/><Relationship Id="rId4" Type="http://schemas.openxmlformats.org/officeDocument/2006/relationships/hyperlink" Target="http://www.smartrural21.e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martrural21.eu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ogle.com/maps/d/edit?mid=1AALNMVxnsLq-036ugtgSTb6QDWyseQlM&amp;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72090" y="33578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724"/>
              <a:buFont typeface="Calibri"/>
              <a:buNone/>
            </a:pPr>
            <a:r>
              <a:rPr b="1" lang="et-EE"/>
              <a:t>Arukad külad </a:t>
            </a:r>
            <a:br>
              <a:rPr b="1" lang="et-EE"/>
            </a:br>
            <a:r>
              <a:rPr b="1" lang="et-EE"/>
              <a:t>Euroopas ja Eestis</a:t>
            </a:r>
            <a:br>
              <a:rPr b="1" lang="et-EE"/>
            </a:br>
            <a:br>
              <a:rPr b="1" lang="et-EE"/>
            </a:br>
            <a:br>
              <a:rPr b="1" lang="et-EE"/>
            </a:br>
            <a:endParaRPr b="1" i="1" sz="488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452502" y="1197139"/>
            <a:ext cx="11224960" cy="530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Mentimeter-Arukad-külad-09.03.2021.png" id="139" name="Google Shape;1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98129" cy="649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>
            <p:ph type="title"/>
          </p:nvPr>
        </p:nvSpPr>
        <p:spPr>
          <a:xfrm>
            <a:off x="62766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Arenguprogrammi oodatav tulemus</a:t>
            </a:r>
            <a:endParaRPr b="1"/>
          </a:p>
        </p:txBody>
      </p:sp>
      <p:sp>
        <p:nvSpPr>
          <p:cNvPr id="145" name="Google Shape;145;p11"/>
          <p:cNvSpPr txBox="1"/>
          <p:nvPr>
            <p:ph idx="1" type="body"/>
          </p:nvPr>
        </p:nvSpPr>
        <p:spPr>
          <a:xfrm>
            <a:off x="452502" y="1051147"/>
            <a:ext cx="11224960" cy="5851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1.	luuakse </a:t>
            </a:r>
            <a:r>
              <a:rPr lang="et-EE">
                <a:solidFill>
                  <a:srgbClr val="0000FF"/>
                </a:solidFill>
              </a:rPr>
              <a:t>Eesti arukate külade võrgustik </a:t>
            </a:r>
            <a:r>
              <a:rPr lang="et-EE"/>
              <a:t>ja seosed rahvusvahelise arukate külade (Smart Rural 21/27) võrgustikuga;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2.	iga osalev küla/piirkond loob aruka küla strateegia/tegevuskava või küla/piirkonna arengukava või valdkondliku tegevuskava – </a:t>
            </a:r>
            <a:r>
              <a:rPr lang="et-EE">
                <a:solidFill>
                  <a:srgbClr val="0000FF"/>
                </a:solidFill>
              </a:rPr>
              <a:t>24 strateegiat</a:t>
            </a:r>
            <a:r>
              <a:rPr lang="et-EE"/>
              <a:t>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3.	iga osalev küla/piirkond viib ellu piloottegevuse – iga küla valib piloottegevuse, mida programmis rakendab – </a:t>
            </a:r>
            <a:r>
              <a:rPr lang="et-EE">
                <a:solidFill>
                  <a:srgbClr val="0000FF"/>
                </a:solidFill>
              </a:rPr>
              <a:t>24 piloottegevust</a:t>
            </a:r>
            <a:r>
              <a:rPr lang="et-EE"/>
              <a:t>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4.	</a:t>
            </a:r>
            <a:r>
              <a:rPr lang="et-EE">
                <a:solidFill>
                  <a:srgbClr val="0000FF"/>
                </a:solidFill>
              </a:rPr>
              <a:t>kommunikatsioonitegevuste kaudu tutvustatakse arukate külade strateegiate loomise protsessi ja edulugusid pilootrakenduste </a:t>
            </a:r>
            <a:r>
              <a:rPr lang="et-EE"/>
              <a:t>kohta laiemale avalikkusele Eestis ja ka rahvusvahelise võrgustiku kaudu;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5.	</a:t>
            </a:r>
            <a:r>
              <a:rPr lang="et-EE">
                <a:solidFill>
                  <a:srgbClr val="0000FF"/>
                </a:solidFill>
              </a:rPr>
              <a:t>LEADER tegevusgrupp omandab kogemuse, kuidas arukate külade kontseptsiooni kohalikul tasandil rakendada </a:t>
            </a:r>
            <a:r>
              <a:rPr lang="et-EE"/>
              <a:t>ning saab vajadusel planeerida jätkutegevused uueks programmperioodiks 2021-2027.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>
            <p:ph type="title"/>
          </p:nvPr>
        </p:nvSpPr>
        <p:spPr>
          <a:xfrm>
            <a:off x="62766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Arenguprogrammi tegevused</a:t>
            </a:r>
            <a:endParaRPr b="1"/>
          </a:p>
        </p:txBody>
      </p:sp>
      <p:sp>
        <p:nvSpPr>
          <p:cNvPr id="151" name="Google Shape;151;p12"/>
          <p:cNvSpPr txBox="1"/>
          <p:nvPr>
            <p:ph idx="1" type="body"/>
          </p:nvPr>
        </p:nvSpPr>
        <p:spPr>
          <a:xfrm>
            <a:off x="452502" y="1325563"/>
            <a:ext cx="11224960" cy="5533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t-EE">
                <a:solidFill>
                  <a:srgbClr val="0000FF"/>
                </a:solidFill>
              </a:rPr>
              <a:t>Temaatilised koolituspäevad strateegia koostamiseks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6 koolitusmoodulit erinevatel teemadel </a:t>
            </a:r>
            <a:r>
              <a:rPr lang="et-EE"/>
              <a:t>(nt sotsiaalne innovatsioon, digitaalsete lahenduste kasutusele võtmine, rohepöörde lahendused, teenuste arendamine piirideüleselt, nutikad transpordi ja logistika lahendused, isemajandamise võimekus ja ärilised teenused jne);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2-päevane õppereis Eestis </a:t>
            </a:r>
            <a:r>
              <a:rPr lang="et-EE"/>
              <a:t>ja </a:t>
            </a:r>
            <a:r>
              <a:rPr lang="et-EE">
                <a:solidFill>
                  <a:srgbClr val="0000FF"/>
                </a:solidFill>
              </a:rPr>
              <a:t>5-päevane õppereis välisriiki </a:t>
            </a:r>
            <a:r>
              <a:rPr lang="et-EE"/>
              <a:t>(välisreis on planeeritud 2022 kevadeks);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62766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Arenguprogrammi tegevused</a:t>
            </a:r>
            <a:endParaRPr b="1"/>
          </a:p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>
            <a:off x="452502" y="1094944"/>
            <a:ext cx="11224960" cy="5533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Piloottegevuste elluviimine </a:t>
            </a:r>
            <a:r>
              <a:rPr lang="et-EE"/>
              <a:t>- iga küla viib ellu vähemalt ühe strateegias välja toodud piloottegevuse mahus vähemalt 5000€. Piloottegevus valitakse strateegia loomise ajal;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Mentorlustugi</a:t>
            </a:r>
            <a:r>
              <a:rPr lang="et-EE"/>
              <a:t>  - iga küla saab oma mentori. Kokku on arvestatud 5 tööpäeva mentortuge igale külale;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Kommunikatsiooni- ja teavitustegevused</a:t>
            </a:r>
            <a:r>
              <a:rPr lang="et-EE"/>
              <a:t> - arukate külade alamleht veebis ja FBs, artiklid, info jagamine heade praktikate kohta, info jagamine Eesti ja rahvusvahelise kogukonnaga;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Võrgustiku koordineerimine ja projektijuhtimine</a:t>
            </a:r>
            <a:r>
              <a:rPr lang="et-EE"/>
              <a:t> - kõigi tegevuste koordineerimine ja info jagamine, korralduslikud küsimused. Koostöö koordineerimine koolitajate, mentorite, kogukondade, rahvusvaheliste partneritega.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/>
          <p:nvPr>
            <p:ph type="title"/>
          </p:nvPr>
        </p:nvSpPr>
        <p:spPr>
          <a:xfrm>
            <a:off x="62766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Eelarve</a:t>
            </a:r>
            <a:endParaRPr b="1"/>
          </a:p>
        </p:txBody>
      </p:sp>
      <p:sp>
        <p:nvSpPr>
          <p:cNvPr id="163" name="Google Shape;163;p14"/>
          <p:cNvSpPr txBox="1"/>
          <p:nvPr>
            <p:ph idx="1" type="body"/>
          </p:nvPr>
        </p:nvSpPr>
        <p:spPr>
          <a:xfrm>
            <a:off x="452502" y="1080345"/>
            <a:ext cx="10976814" cy="554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t-EE">
                <a:solidFill>
                  <a:srgbClr val="0000FF"/>
                </a:solidFill>
              </a:rPr>
              <a:t>LEADER koostööprojekti ühiste tegevuste eelarve on 251 928 € </a:t>
            </a:r>
            <a:r>
              <a:rPr lang="et-EE"/>
              <a:t>(sisaldab omafinantseeringut), mis on jagatud tegevusgruppide vahel proportsionaalselt vastavalt osalevate külade/piirkondade arvule tegevusgrupi kohta.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Tegevusgruppide eelarved: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1 küla või piirkonnaga osalev tegevusgrupp – 10 497€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2 küla või piirkonnaga osalev tegevusgrupp – 20 994€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3 küla või piirkonnaga osalev tegevusgrupp – 31 491 €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title"/>
          </p:nvPr>
        </p:nvSpPr>
        <p:spPr>
          <a:xfrm>
            <a:off x="627664" y="-245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Tegevused, tulemused, ajakava</a:t>
            </a:r>
            <a:endParaRPr b="1"/>
          </a:p>
        </p:txBody>
      </p:sp>
      <p:sp>
        <p:nvSpPr>
          <p:cNvPr id="169" name="Google Shape;169;p15"/>
          <p:cNvSpPr txBox="1"/>
          <p:nvPr>
            <p:ph idx="1" type="body"/>
          </p:nvPr>
        </p:nvSpPr>
        <p:spPr>
          <a:xfrm>
            <a:off x="452502" y="1080345"/>
            <a:ext cx="10976814" cy="554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70" name="Google Shape;170;p15"/>
          <p:cNvGraphicFramePr/>
          <p:nvPr/>
        </p:nvGraphicFramePr>
        <p:xfrm>
          <a:off x="233550" y="8759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{E358C727-7355-4830-A8A1-013981B4C58A}</a:tableStyleId>
              </a:tblPr>
              <a:tblGrid>
                <a:gridCol w="3731925"/>
                <a:gridCol w="3731925"/>
                <a:gridCol w="3731925"/>
              </a:tblGrid>
              <a:tr h="875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-EE" sz="1600" u="none" cap="none" strike="noStrike"/>
                        <a:t>TEGEVUS</a:t>
                      </a:r>
                      <a:endParaRPr b="1"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-EE" sz="1600" u="none" cap="none" strike="noStrike"/>
                        <a:t>TULEMUS</a:t>
                      </a:r>
                      <a:endParaRPr b="1"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-EE" sz="1600" u="none" cap="none" strike="noStrike"/>
                        <a:t>HINNANGULINE AJAKAVA (01.03.2021)</a:t>
                      </a:r>
                      <a:endParaRPr b="1" sz="1600" u="none" cap="none" strike="noStrike"/>
                    </a:p>
                  </a:txBody>
                  <a:tcPr marT="45725" marB="45725" marR="91450" marL="91450" anchor="ctr"/>
                </a:tc>
              </a:tr>
              <a:tr h="87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 u="none" cap="none" strike="noStrike"/>
                        <a:t>KOOLITUSPROGRAMM JA MENTORLUSTUGI, TEAVITUSTEGEVUSED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>
                          <a:solidFill>
                            <a:srgbClr val="0000FF"/>
                          </a:solidFill>
                        </a:rPr>
                        <a:t>24 ARUKA KÜLA STRATEEGIAT, LOODUD EESTI ARUKATE KÜLADE VÕRGUSTIK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juuni 2021-aprill</a:t>
                      </a:r>
                      <a:r>
                        <a:rPr lang="et-EE" sz="1600"/>
                        <a:t> 2022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87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PILOOTTEGEVUSE ELLUVIIMINE KÜLADES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>
                          <a:solidFill>
                            <a:srgbClr val="0000FF"/>
                          </a:solidFill>
                        </a:rPr>
                        <a:t>24 PILOOTI ELLUVIIDUD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aprill 2022-oktoober 2022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146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KOMMUNIKATSIOONI- JA TEAVITUSTEGEVUSED (sisseostetava teenusena)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TEADLIKKUSE</a:t>
                      </a:r>
                      <a:r>
                        <a:rPr lang="et-EE" sz="1600"/>
                        <a:t> SUURENDAMINE, UUDSETE LAHENDUSTE TUTVUSTAMINE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>
                          <a:solidFill>
                            <a:srgbClr val="0000FF"/>
                          </a:solidFill>
                        </a:rPr>
                        <a:t>VÄHEMALT 10</a:t>
                      </a:r>
                      <a:r>
                        <a:rPr lang="et-EE" sz="1600">
                          <a:solidFill>
                            <a:srgbClr val="0000FF"/>
                          </a:solidFill>
                        </a:rPr>
                        <a:t> KAJASTAMIST TUNNUSTATUD MEEDIAKANALITES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jaanuar-detsember 2022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123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PROJEKTIJUHTIMINE 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TEGEVUSED KOORDINEERITUD KÜLADEGA,</a:t>
                      </a:r>
                      <a:r>
                        <a:rPr lang="et-EE" sz="1600"/>
                        <a:t> EESTI PARTNERITEGA, RAHVUSVAHELISTE PARTNERITEGA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/>
                        <a:t>juuni 2021-detsember 2022</a:t>
                      </a:r>
                      <a:endParaRPr sz="1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type="ctrTitle"/>
          </p:nvPr>
        </p:nvSpPr>
        <p:spPr>
          <a:xfrm>
            <a:off x="1572090" y="2642465"/>
            <a:ext cx="9144000" cy="1398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724"/>
              <a:buFont typeface="Calibri"/>
              <a:buNone/>
            </a:pPr>
            <a:r>
              <a:rPr b="1" lang="et-EE"/>
              <a:t>Aruka küla strateegia</a:t>
            </a:r>
            <a:br>
              <a:rPr b="1" lang="et-EE"/>
            </a:br>
            <a:br>
              <a:rPr b="1" lang="et-EE"/>
            </a:br>
            <a:endParaRPr b="1" i="1" sz="4889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/>
          <p:nvPr>
            <p:ph type="title"/>
          </p:nvPr>
        </p:nvSpPr>
        <p:spPr>
          <a:xfrm>
            <a:off x="62766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Strateegia arendamine</a:t>
            </a:r>
            <a:endParaRPr b="1"/>
          </a:p>
        </p:txBody>
      </p:sp>
      <p:sp>
        <p:nvSpPr>
          <p:cNvPr id="181" name="Google Shape;181;p17"/>
          <p:cNvSpPr txBox="1"/>
          <p:nvPr>
            <p:ph idx="1" type="body"/>
          </p:nvPr>
        </p:nvSpPr>
        <p:spPr>
          <a:xfrm>
            <a:off x="452502" y="1080345"/>
            <a:ext cx="10976814" cy="554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Näidisstruktuur on välja pakutud – samas võib läheneda paindlikult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Fookus on innovatsioonil (‘smart’): mis on uus/innovaatiline, mida plaanitakse uudsete lähenemiste elluviimiseks teha?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Sihtgruppide kaasamine: väga oluline on kaasata strateegia loomisesse kohalik kogukond ja partnerid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Konkreetne tegevus- ja rahastamiskava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>
            <p:ph type="title"/>
          </p:nvPr>
        </p:nvSpPr>
        <p:spPr>
          <a:xfrm>
            <a:off x="62766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Strateegia sisaldab</a:t>
            </a:r>
            <a:endParaRPr b="1"/>
          </a:p>
        </p:txBody>
      </p:sp>
      <p:sp>
        <p:nvSpPr>
          <p:cNvPr id="187" name="Google Shape;187;p18"/>
          <p:cNvSpPr txBox="1"/>
          <p:nvPr>
            <p:ph idx="1" type="body"/>
          </p:nvPr>
        </p:nvSpPr>
        <p:spPr>
          <a:xfrm>
            <a:off x="452502" y="1080345"/>
            <a:ext cx="10976814" cy="554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t-EE">
                <a:solidFill>
                  <a:srgbClr val="0000FF"/>
                </a:solidFill>
              </a:rPr>
              <a:t>5 peamist peatükki: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I – Konteksti/tausta kirjeldus, sh olemasolevad arengudokumendid, seosed teiste piirkondlike arengukavadega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t-EE">
                <a:solidFill>
                  <a:srgbClr val="0000FF"/>
                </a:solidFill>
              </a:rPr>
              <a:t>II – Sihtgruppide ja kohaliku kogukonna kaasamine, kommunikatsioon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III – Võtmeteemad – tugevused, nõrkused, potentsiaal, SWOT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IV – Prioriteedid, eesmärgid, tegevuskava, rahastamiskava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/>
              <a:t>V – Juhtimine ja seire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452502" y="4321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Strateegia sisukord</a:t>
            </a:r>
            <a:br>
              <a:rPr b="1" lang="et-EE"/>
            </a:br>
            <a:r>
              <a:rPr b="1" lang="et-EE"/>
              <a:t>näidis</a:t>
            </a:r>
            <a:endParaRPr b="1"/>
          </a:p>
        </p:txBody>
      </p:sp>
      <p:sp>
        <p:nvSpPr>
          <p:cNvPr id="193" name="Google Shape;193;p19"/>
          <p:cNvSpPr txBox="1"/>
          <p:nvPr>
            <p:ph idx="1" type="body"/>
          </p:nvPr>
        </p:nvSpPr>
        <p:spPr>
          <a:xfrm>
            <a:off x="452502" y="1094944"/>
            <a:ext cx="11224960" cy="5533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Screen Shot 2021-03-01 at 12.32.01.png" id="194" name="Google Shape;1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009" y="0"/>
            <a:ext cx="60899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ctrTitle"/>
          </p:nvPr>
        </p:nvSpPr>
        <p:spPr>
          <a:xfrm>
            <a:off x="1572090" y="33578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724"/>
              <a:buFont typeface="Calibri"/>
              <a:buNone/>
            </a:pPr>
            <a:r>
              <a:rPr b="1" lang="et-EE"/>
              <a:t>Video </a:t>
            </a:r>
            <a:r>
              <a:rPr b="1" lang="et-EE" u="sng">
                <a:solidFill>
                  <a:schemeClr val="hlink"/>
                </a:solidFill>
                <a:hlinkClick r:id="rId3"/>
              </a:rPr>
              <a:t>https://www.youtube.com/watch?v=iAVilTmxXl0</a:t>
            </a:r>
            <a:r>
              <a:rPr b="1" lang="et-EE"/>
              <a:t>  </a:t>
            </a:r>
            <a:br>
              <a:rPr b="1" lang="et-EE"/>
            </a:br>
            <a:br>
              <a:rPr b="1" lang="et-EE"/>
            </a:br>
            <a:endParaRPr b="1" i="1" sz="4889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45" y="617519"/>
            <a:ext cx="9575519" cy="61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/>
          <p:nvPr/>
        </p:nvSpPr>
        <p:spPr>
          <a:xfrm>
            <a:off x="3630230" y="248187"/>
            <a:ext cx="41141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https://www.smartrural21.eu/roadmap/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627664" y="21606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t-EE"/>
              <a:t>Tänan!</a:t>
            </a:r>
            <a:br>
              <a:rPr b="1" lang="et-EE"/>
            </a:br>
            <a:br>
              <a:rPr b="1" lang="et-EE"/>
            </a:br>
            <a:br>
              <a:rPr b="1" lang="et-EE"/>
            </a:br>
            <a:br>
              <a:rPr b="1" lang="et-EE"/>
            </a:b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title"/>
          </p:nvPr>
        </p:nvSpPr>
        <p:spPr>
          <a:xfrm>
            <a:off x="619248" y="467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Taust</a:t>
            </a:r>
            <a:endParaRPr b="1"/>
          </a:p>
        </p:txBody>
      </p:sp>
      <p:sp>
        <p:nvSpPr>
          <p:cNvPr id="95" name="Google Shape;95;p3"/>
          <p:cNvSpPr txBox="1"/>
          <p:nvPr>
            <p:ph idx="1" type="body"/>
          </p:nvPr>
        </p:nvSpPr>
        <p:spPr>
          <a:xfrm>
            <a:off x="444086" y="1051146"/>
            <a:ext cx="11335554" cy="5270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Euroopa Komisjoni initsiatiiv - </a:t>
            </a:r>
            <a:r>
              <a:rPr lang="et-EE" u="sng">
                <a:solidFill>
                  <a:schemeClr val="hlink"/>
                </a:solidFill>
                <a:hlinkClick r:id="rId3"/>
              </a:rPr>
              <a:t>https://enrd.ec.europa.eu/smart-and-competitive-rural-areas/smart-villages/smart-villages-portal_en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Smart Rural Areas in the 21</a:t>
            </a:r>
            <a:r>
              <a:rPr baseline="30000" lang="et-EE"/>
              <a:t>st</a:t>
            </a:r>
            <a:r>
              <a:rPr lang="et-EE"/>
              <a:t> century - </a:t>
            </a:r>
            <a:r>
              <a:rPr lang="et-EE" u="sng">
                <a:solidFill>
                  <a:schemeClr val="hlink"/>
                </a:solidFill>
                <a:hlinkClick r:id="rId4"/>
              </a:rPr>
              <a:t>www.smartrural21.eu</a:t>
            </a:r>
            <a:r>
              <a:rPr lang="et-EE"/>
              <a:t>  Pilootprojekt 21 näidisküla üle Euroopa.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Uus projekt Smart Rural 27 – poliitikate kujundamiseks liikmesriikides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Eestis toimus konkurss ja on moodustatud töögrupp – Maaeluministeerium, Sotsiaalministeerium, maaeluvõrgustik, Külaliikumine Kodukant, Eesti Leader Liit, Eesti Linnade ja Valdade Liit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/>
              <a:t>Osalemine Smart Rural 21 projekti arukate külade konkursil kevadel 2020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et-EE">
                <a:solidFill>
                  <a:srgbClr val="0000FF"/>
                </a:solidFill>
              </a:rPr>
              <a:t>14 küla/piirkonda osalesid – Virtsu alevik osutus valituks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et-EE">
                <a:solidFill>
                  <a:srgbClr val="0000FF"/>
                </a:solidFill>
              </a:rPr>
              <a:t>Siseriiklik töögrupp tegi ettepaneku arukate külade arenguprogrammi käivitamiseks Eestis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/>
        </p:nvSpPr>
        <p:spPr>
          <a:xfrm>
            <a:off x="990601" y="262787"/>
            <a:ext cx="11548074" cy="739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Rural 21 külade võrgustik - </a:t>
            </a:r>
            <a:r>
              <a:rPr b="1" i="0" lang="et-EE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www.smartrural21.eu</a:t>
            </a:r>
            <a:r>
              <a:rPr b="1" i="0" lang="et-E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8547" l="10912" r="6425" t="3440"/>
          <a:stretch/>
        </p:blipFill>
        <p:spPr>
          <a:xfrm>
            <a:off x="990601" y="1001820"/>
            <a:ext cx="8964436" cy="5593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ctrTitle"/>
          </p:nvPr>
        </p:nvSpPr>
        <p:spPr>
          <a:xfrm>
            <a:off x="1572090" y="33578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724"/>
              <a:buFont typeface="Calibri"/>
              <a:buNone/>
            </a:pPr>
            <a:r>
              <a:rPr b="1" lang="et-EE"/>
              <a:t>LEADER koostööprojekt “Arukate külade arenguprogramm”</a:t>
            </a:r>
            <a:br>
              <a:rPr b="1" lang="et-EE"/>
            </a:br>
            <a:br>
              <a:rPr b="1" lang="et-EE"/>
            </a:br>
            <a:r>
              <a:rPr b="1" i="1" lang="et-EE" sz="4889">
                <a:solidFill>
                  <a:srgbClr val="0000FF"/>
                </a:solidFill>
              </a:rPr>
              <a:t> seisuga juuni 2021</a:t>
            </a:r>
            <a:endParaRPr b="1" i="1" sz="4889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627664" y="1897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Partnerid ja koostööpartnerid</a:t>
            </a:r>
            <a:endParaRPr b="1"/>
          </a:p>
        </p:txBody>
      </p:sp>
      <p:sp>
        <p:nvSpPr>
          <p:cNvPr id="112" name="Google Shape;112;p6"/>
          <p:cNvSpPr txBox="1"/>
          <p:nvPr>
            <p:ph idx="1" type="body"/>
          </p:nvPr>
        </p:nvSpPr>
        <p:spPr>
          <a:xfrm>
            <a:off x="452502" y="1197139"/>
            <a:ext cx="11224960" cy="530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Partnerid (13 tegevusgruppi)</a:t>
            </a:r>
            <a:r>
              <a:rPr lang="et-EE"/>
              <a:t>: Tartumaa Arendusselts, Valgamaa Partnerluskogu, Lääne-Harju Koostöökogu, Jõgevamaa Koostöökoda, Võrumaa Partnerluskogu, Pärnu-Lahe Partnerluskogu, Järva Arengu Partnerid, PAIK, Ida-Harju Koostöökoda, Põlvamaa Partnerluskogu, Rohelise Jõemaa Koostöökogu, Põhja-Harju Koostöökogu, Virumaa Koostöökogu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Koostööpartnerid Eestis</a:t>
            </a:r>
            <a:r>
              <a:rPr lang="et-EE"/>
              <a:t>: Eesti LEADER Liit, Maaeluministeerium, Sotsiaalministeerium, maaeluvõrgustik, Külaliikumine Kodukant, Eesti Linnade ja Valdade Liit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•"/>
            </a:pPr>
            <a:r>
              <a:rPr lang="et-EE">
                <a:solidFill>
                  <a:srgbClr val="0000FF"/>
                </a:solidFill>
              </a:rPr>
              <a:t>Kaasatud välispartnerid</a:t>
            </a:r>
            <a:r>
              <a:rPr lang="et-EE"/>
              <a:t>: Smart Rural 21 üleeuroopaline võrgustik, Euroopa maaeluvõrgustik (kinnitamisel)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type="title"/>
          </p:nvPr>
        </p:nvSpPr>
        <p:spPr>
          <a:xfrm>
            <a:off x="62766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24 osalevat küla/piirkonda</a:t>
            </a:r>
            <a:endParaRPr b="1"/>
          </a:p>
        </p:txBody>
      </p:sp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452502" y="1513561"/>
            <a:ext cx="11224960" cy="530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Screen Shot 2021-03-01 at 11.42.12.png"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6199" y="1104758"/>
            <a:ext cx="3104596" cy="5636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1-06-15 at 16.54.10.png"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664" y="1104758"/>
            <a:ext cx="3860800" cy="52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4550" y="1080200"/>
            <a:ext cx="3104600" cy="501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creen Shot 2021-02-26 at 13.23.08.png" id="127" name="Google Shape;12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6716" r="-26715" t="0"/>
          <a:stretch/>
        </p:blipFill>
        <p:spPr>
          <a:xfrm>
            <a:off x="-2212536" y="0"/>
            <a:ext cx="16605008" cy="68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type="title"/>
          </p:nvPr>
        </p:nvSpPr>
        <p:spPr>
          <a:xfrm>
            <a:off x="627664" y="1897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t-EE"/>
              <a:t>Liitunud tegevusgrupid ja külad</a:t>
            </a:r>
            <a:endParaRPr b="1"/>
          </a:p>
        </p:txBody>
      </p:sp>
      <p:sp>
        <p:nvSpPr>
          <p:cNvPr id="133" name="Google Shape;133;p9"/>
          <p:cNvSpPr txBox="1"/>
          <p:nvPr>
            <p:ph idx="1" type="body"/>
          </p:nvPr>
        </p:nvSpPr>
        <p:spPr>
          <a:xfrm>
            <a:off x="452502" y="1197139"/>
            <a:ext cx="11224960" cy="530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t-EE">
                <a:solidFill>
                  <a:srgbClr val="0000FF"/>
                </a:solidFill>
              </a:rPr>
              <a:t>Google maps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 u="sng">
                <a:solidFill>
                  <a:schemeClr val="hlink"/>
                </a:solidFill>
                <a:hlinkClick r:id="rId3"/>
              </a:rPr>
              <a:t>https://www.google.com/maps/d/edit?mid=1AALNMVxnsLq-036ugtgSTb6QDWyseQlM&amp;usp=sharing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2021-06-15T13:45:57Z</dcterms:created>
  <dc:creator>Kadri Tillemann</dc:creator>
</cp:coreProperties>
</file>