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12192000"/>
  <p:notesSz cx="6858000" cy="9144000"/>
  <p:embeddedFontLst>
    <p:embeddedFont>
      <p:font typeface="Helvetica Neue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0" roundtripDataSignature="AMtx7mgTZJddbuL+kxbLaITmG983Rj/Ib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HelveticaNeue-bold.fntdata"/><Relationship Id="rId16" Type="http://schemas.openxmlformats.org/officeDocument/2006/relationships/font" Target="fonts/HelveticaNeue-regular.fntdata"/><Relationship Id="rId5" Type="http://schemas.openxmlformats.org/officeDocument/2006/relationships/slide" Target="slides/slide1.xml"/><Relationship Id="rId19" Type="http://schemas.openxmlformats.org/officeDocument/2006/relationships/font" Target="fonts/HelveticaNeue-boldItalic.fntdata"/><Relationship Id="rId6" Type="http://schemas.openxmlformats.org/officeDocument/2006/relationships/slide" Target="slides/slide2.xml"/><Relationship Id="rId18" Type="http://schemas.openxmlformats.org/officeDocument/2006/relationships/font" Target="fonts/HelveticaNeue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itelslaid" showMasterSp="0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3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rgbClr val="1482A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13"/>
          <p:cNvSpPr/>
          <p:nvPr/>
        </p:nvSpPr>
        <p:spPr>
          <a:xfrm>
            <a:off x="-1" y="0"/>
            <a:ext cx="12192000" cy="4572001"/>
          </a:xfrm>
          <a:custGeom>
            <a:rect b="b" l="l" r="r" t="t"/>
            <a:pathLst>
              <a:path extrusionOk="0" h="4572001" w="12192000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13"/>
          <p:cNvSpPr txBox="1"/>
          <p:nvPr>
            <p:ph type="ctrTitle"/>
          </p:nvPr>
        </p:nvSpPr>
        <p:spPr>
          <a:xfrm>
            <a:off x="457200" y="4960137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3"/>
          <p:cNvSpPr txBox="1"/>
          <p:nvPr>
            <p:ph idx="1" type="subTitle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7" name="Google Shape;17;p13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3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  <p:cxnSp>
        <p:nvCxnSpPr>
          <p:cNvPr id="20" name="Google Shape;20;p13"/>
          <p:cNvCxnSpPr/>
          <p:nvPr/>
        </p:nvCxnSpPr>
        <p:spPr>
          <a:xfrm rot="10800000">
            <a:off x="8386843" y="5264106"/>
            <a:ext cx="0" cy="914400"/>
          </a:xfrm>
          <a:prstGeom prst="straightConnector1">
            <a:avLst/>
          </a:prstGeom>
          <a:noFill/>
          <a:ln cap="flat" cmpd="sng" w="19050">
            <a:solidFill>
              <a:srgbClr val="1482A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itel ja vertikaaltekst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2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2"/>
          <p:cNvSpPr txBox="1"/>
          <p:nvPr>
            <p:ph idx="1" type="body"/>
          </p:nvPr>
        </p:nvSpPr>
        <p:spPr>
          <a:xfrm rot="5400000">
            <a:off x="3872484" y="-562356"/>
            <a:ext cx="4023360" cy="97200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79" name="Google Shape;79;p22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2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2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kaaltiitel ja tekst" showMasterSp="0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3"/>
          <p:cNvSpPr txBox="1"/>
          <p:nvPr>
            <p:ph type="title"/>
          </p:nvPr>
        </p:nvSpPr>
        <p:spPr>
          <a:xfrm rot="5400000">
            <a:off x="7334251" y="2152650"/>
            <a:ext cx="54102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45700" spcFirstLastPara="1" rIns="45700" wrap="square" tIns="91425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3"/>
          <p:cNvSpPr txBox="1"/>
          <p:nvPr>
            <p:ph idx="1" type="body"/>
          </p:nvPr>
        </p:nvSpPr>
        <p:spPr>
          <a:xfrm rot="5400000">
            <a:off x="2076451" y="-323850"/>
            <a:ext cx="5410200" cy="75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85" name="Google Shape;85;p23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3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3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  <p:cxnSp>
        <p:nvCxnSpPr>
          <p:cNvPr id="88" name="Google Shape;88;p23"/>
          <p:cNvCxnSpPr/>
          <p:nvPr/>
        </p:nvCxnSpPr>
        <p:spPr>
          <a:xfrm rot="10800000">
            <a:off x="10058400" y="59263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ealkiri ja sisu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4"/>
          <p:cNvSpPr txBox="1"/>
          <p:nvPr>
            <p:ph idx="1" type="body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24" name="Google Shape;24;p14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4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õrdlus" type="twoTxTwoObj">
  <p:cSld name="TWO_OBJECTS_WITH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5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5"/>
          <p:cNvSpPr txBox="1"/>
          <p:nvPr>
            <p:ph idx="1" type="body"/>
          </p:nvPr>
        </p:nvSpPr>
        <p:spPr>
          <a:xfrm>
            <a:off x="1024128" y="2179636"/>
            <a:ext cx="475488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13715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b="0" sz="2300" cap="none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30" name="Google Shape;30;p15"/>
          <p:cNvSpPr txBox="1"/>
          <p:nvPr>
            <p:ph idx="2" type="body"/>
          </p:nvPr>
        </p:nvSpPr>
        <p:spPr>
          <a:xfrm>
            <a:off x="1024128" y="2967788"/>
            <a:ext cx="4754880" cy="33415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3" type="body"/>
          </p:nvPr>
        </p:nvSpPr>
        <p:spPr>
          <a:xfrm>
            <a:off x="5990888" y="2179636"/>
            <a:ext cx="475488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13715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b="0" sz="2300" cap="none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32" name="Google Shape;32;p15"/>
          <p:cNvSpPr txBox="1"/>
          <p:nvPr>
            <p:ph idx="4" type="body"/>
          </p:nvPr>
        </p:nvSpPr>
        <p:spPr>
          <a:xfrm>
            <a:off x="5990888" y="2967788"/>
            <a:ext cx="4754880" cy="33415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33" name="Google Shape;33;p15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5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aotise päis" showMasterSp="0" type="secHead">
  <p:cSld name="SECTION_HEADER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6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rgbClr val="1D9AA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16"/>
          <p:cNvSpPr/>
          <p:nvPr/>
        </p:nvSpPr>
        <p:spPr>
          <a:xfrm>
            <a:off x="-1" y="0"/>
            <a:ext cx="12192000" cy="4572001"/>
          </a:xfrm>
          <a:custGeom>
            <a:rect b="b" l="l" r="r" t="t"/>
            <a:pathLst>
              <a:path extrusionOk="0" h="4572001" w="12192000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16"/>
          <p:cNvSpPr txBox="1"/>
          <p:nvPr>
            <p:ph type="title"/>
          </p:nvPr>
        </p:nvSpPr>
        <p:spPr>
          <a:xfrm>
            <a:off x="457200" y="4960137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b="0" sz="5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1" type="body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1" name="Google Shape;41;p16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6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  <p:cxnSp>
        <p:nvCxnSpPr>
          <p:cNvPr id="44" name="Google Shape;44;p16"/>
          <p:cNvCxnSpPr/>
          <p:nvPr/>
        </p:nvCxnSpPr>
        <p:spPr>
          <a:xfrm rot="10800000">
            <a:off x="8386843" y="5264106"/>
            <a:ext cx="0" cy="914400"/>
          </a:xfrm>
          <a:prstGeom prst="straightConnector1">
            <a:avLst/>
          </a:prstGeom>
          <a:noFill/>
          <a:ln cap="flat" cmpd="sng" w="19050">
            <a:solidFill>
              <a:srgbClr val="1482A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aks sisu" type="twoObj">
  <p:cSld name="TWO_OBJECT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7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" type="body"/>
          </p:nvPr>
        </p:nvSpPr>
        <p:spPr>
          <a:xfrm>
            <a:off x="1024127" y="2286000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48" name="Google Shape;48;p17"/>
          <p:cNvSpPr txBox="1"/>
          <p:nvPr>
            <p:ph idx="2" type="body"/>
          </p:nvPr>
        </p:nvSpPr>
        <p:spPr>
          <a:xfrm>
            <a:off x="5989320" y="2286000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49" name="Google Shape;49;p17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7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inult pealkiri" type="titleOnly">
  <p:cSld name="TITLE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8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8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8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ühi" showMasterSp="0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9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9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9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ealdisega sisu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/>
          <p:nvPr>
            <p:ph type="title"/>
          </p:nvPr>
        </p:nvSpPr>
        <p:spPr>
          <a:xfrm>
            <a:off x="1024128" y="471509"/>
            <a:ext cx="4389120" cy="1737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000"/>
              <a:buFont typeface="Twentieth Century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 txBox="1"/>
          <p:nvPr>
            <p:ph idx="1" type="body"/>
          </p:nvPr>
        </p:nvSpPr>
        <p:spPr>
          <a:xfrm>
            <a:off x="5715000" y="822960"/>
            <a:ext cx="5678424" cy="5184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 "/>
              <a:defRPr sz="2400"/>
            </a:lvl1pPr>
            <a:lvl2pPr indent="-355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Char char="🢝"/>
              <a:defRPr sz="2000"/>
            </a:lvl2pPr>
            <a:lvl3pPr indent="-3302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5pPr>
            <a:lvl6pPr indent="-3302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6pPr>
            <a:lvl7pPr indent="-3302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7pPr>
            <a:lvl8pPr indent="-3302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8pPr>
            <a:lvl9pPr indent="-3302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Char char="🢝"/>
              <a:defRPr sz="1600"/>
            </a:lvl9pPr>
          </a:lstStyle>
          <a:p/>
        </p:txBody>
      </p:sp>
      <p:sp>
        <p:nvSpPr>
          <p:cNvPr id="64" name="Google Shape;64;p20"/>
          <p:cNvSpPr txBox="1"/>
          <p:nvPr>
            <p:ph idx="2" type="body"/>
          </p:nvPr>
        </p:nvSpPr>
        <p:spPr>
          <a:xfrm>
            <a:off x="1024128" y="2257506"/>
            <a:ext cx="4389120" cy="3762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8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20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0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ldiallkirjaga pilt" showMasterSp="0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/>
          <p:nvPr>
            <p:ph type="title"/>
          </p:nvPr>
        </p:nvSpPr>
        <p:spPr>
          <a:xfrm>
            <a:off x="457200" y="4960138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/>
          <p:nvPr>
            <p:ph idx="2" type="pic"/>
          </p:nvPr>
        </p:nvSpPr>
        <p:spPr>
          <a:xfrm>
            <a:off x="0" y="-1"/>
            <a:ext cx="12188952" cy="4572000"/>
          </a:xfrm>
          <a:prstGeom prst="rect">
            <a:avLst/>
          </a:prstGeom>
          <a:solidFill>
            <a:srgbClr val="76CEEF"/>
          </a:solidFill>
          <a:ln>
            <a:noFill/>
          </a:ln>
        </p:spPr>
        <p:txBody>
          <a:bodyPr anchorCtr="0" anchor="t" bIns="45700" lIns="457200" spcFirstLastPara="1" rIns="45700" wrap="square" tIns="36575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wentieth Century"/>
              <a:buNone/>
              <a:defRPr b="0" i="0" sz="3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71" name="Google Shape;71;p21"/>
          <p:cNvSpPr txBox="1"/>
          <p:nvPr>
            <p:ph idx="1" type="body"/>
          </p:nvPr>
        </p:nvSpPr>
        <p:spPr>
          <a:xfrm>
            <a:off x="8610600" y="4960138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72" name="Google Shape;72;p21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1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1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  <p:cxnSp>
        <p:nvCxnSpPr>
          <p:cNvPr id="75" name="Google Shape;75;p21"/>
          <p:cNvCxnSpPr/>
          <p:nvPr/>
        </p:nvCxnSpPr>
        <p:spPr>
          <a:xfrm rot="10800000">
            <a:off x="8386843" y="5264106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b="0" i="0" sz="5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683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wentieth Century"/>
              <a:buChar char=" "/>
              <a:defRPr b="0" i="0" sz="2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🢝"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9" name="Google Shape;9;p12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0" name="Google Shape;10;p12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  <p:cxnSp>
        <p:nvCxnSpPr>
          <p:cNvPr id="11" name="Google Shape;11;p12"/>
          <p:cNvCxnSpPr/>
          <p:nvPr/>
        </p:nvCxnSpPr>
        <p:spPr>
          <a:xfrm rot="10800000">
            <a:off x="762000" y="826324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 txBox="1"/>
          <p:nvPr>
            <p:ph type="ctrTitle"/>
          </p:nvPr>
        </p:nvSpPr>
        <p:spPr>
          <a:xfrm>
            <a:off x="457200" y="4960137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t-EE"/>
              <a:t>ARUKATE KÜLADE ARENGUPROGRAMM 2021-2022</a:t>
            </a:r>
            <a:endParaRPr/>
          </a:p>
        </p:txBody>
      </p:sp>
      <p:sp>
        <p:nvSpPr>
          <p:cNvPr id="94" name="Google Shape;94;p1"/>
          <p:cNvSpPr txBox="1"/>
          <p:nvPr>
            <p:ph idx="1" type="subTitle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</a:pPr>
            <a:r>
              <a:rPr lang="et-EE"/>
              <a:t>17. juuni Jäneda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</a:pPr>
            <a:r>
              <a:rPr lang="et-EE"/>
              <a:t>Ivika Nõgel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0"/>
          <p:cNvSpPr txBox="1"/>
          <p:nvPr>
            <p:ph type="title"/>
          </p:nvPr>
        </p:nvSpPr>
        <p:spPr>
          <a:xfrm>
            <a:off x="838200" y="65659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b="1" lang="et-EE"/>
              <a:t>STRATEEGIAPROTSESS</a:t>
            </a:r>
            <a:endParaRPr b="1"/>
          </a:p>
        </p:txBody>
      </p:sp>
      <p:sp>
        <p:nvSpPr>
          <p:cNvPr id="154" name="Google Shape;154;p10"/>
          <p:cNvSpPr/>
          <p:nvPr/>
        </p:nvSpPr>
        <p:spPr>
          <a:xfrm>
            <a:off x="838200" y="1993920"/>
            <a:ext cx="3124200" cy="1566509"/>
          </a:xfrm>
          <a:prstGeom prst="homePlate">
            <a:avLst>
              <a:gd fmla="val 50000" name="adj"/>
            </a:avLst>
          </a:prstGeom>
          <a:solidFill>
            <a:schemeClr val="accent1"/>
          </a:solidFill>
          <a:ln cap="flat" cmpd="sng" w="15875">
            <a:solidFill>
              <a:srgbClr val="147EA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t-EE" sz="24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Kus me täna oleme?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t-EE" sz="24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OLUKORD</a:t>
            </a:r>
            <a:endParaRPr b="1" i="0" sz="24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5" name="Google Shape;155;p10"/>
          <p:cNvSpPr/>
          <p:nvPr/>
        </p:nvSpPr>
        <p:spPr>
          <a:xfrm>
            <a:off x="3255330" y="1993922"/>
            <a:ext cx="4314826" cy="1566507"/>
          </a:xfrm>
          <a:prstGeom prst="chevron">
            <a:avLst>
              <a:gd fmla="val 50000" name="adj"/>
            </a:avLst>
          </a:prstGeom>
          <a:solidFill>
            <a:schemeClr val="accent1"/>
          </a:solidFill>
          <a:ln cap="flat" cmpd="sng" w="15875">
            <a:solidFill>
              <a:srgbClr val="147EA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t-EE" sz="24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Kuhu tahame jõuda?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t-EE" sz="24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EESMÄRGID</a:t>
            </a:r>
            <a:endParaRPr b="1" i="0" sz="24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6" name="Google Shape;156;p10"/>
          <p:cNvSpPr/>
          <p:nvPr/>
        </p:nvSpPr>
        <p:spPr>
          <a:xfrm>
            <a:off x="6860538" y="1993920"/>
            <a:ext cx="3981452" cy="1566509"/>
          </a:xfrm>
          <a:prstGeom prst="chevron">
            <a:avLst>
              <a:gd fmla="val 50000" name="adj"/>
            </a:avLst>
          </a:prstGeom>
          <a:solidFill>
            <a:schemeClr val="accent1"/>
          </a:solidFill>
          <a:ln cap="flat" cmpd="sng" w="15875">
            <a:solidFill>
              <a:srgbClr val="147EA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t-EE" sz="24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Kuidas me sinna jõuame?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t-EE" sz="24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TEGEVUSKAVA</a:t>
            </a:r>
            <a:endParaRPr b="1" i="0" sz="24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7" name="Google Shape;157;p10"/>
          <p:cNvSpPr txBox="1"/>
          <p:nvPr/>
        </p:nvSpPr>
        <p:spPr>
          <a:xfrm>
            <a:off x="1085850" y="3679913"/>
            <a:ext cx="9201150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t-EE" sz="1800" u="none" cap="none" strike="noStrike">
                <a:solidFill>
                  <a:srgbClr val="0070C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juuni/september ´21 </a:t>
            </a:r>
            <a:r>
              <a:rPr b="1" i="0" lang="et-EE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          	</a:t>
            </a:r>
            <a:r>
              <a:rPr b="1" i="0" lang="et-EE" sz="1800" u="none" cap="none" strike="noStrike">
                <a:solidFill>
                  <a:srgbClr val="0070C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oktoober ´21/jaanuar ´22     </a:t>
            </a:r>
            <a:r>
              <a:rPr b="1" i="0" lang="et-EE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		</a:t>
            </a:r>
            <a:r>
              <a:rPr b="1" i="0" lang="et-EE" sz="1800" u="none" cap="none" strike="noStrike">
                <a:solidFill>
                  <a:srgbClr val="0070C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veebruar/märts ´22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-EE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- kontekst					- strateegia ehk				-tegevused, väljundid,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-EE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- kogukonna iseloomustus	  	sekkumisloogika				tulemused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-EE"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- SWOT analüüs			- eesmärgid					- juhtimine ja seire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8" name="Google Shape;158;p10"/>
          <p:cNvSpPr/>
          <p:nvPr/>
        </p:nvSpPr>
        <p:spPr>
          <a:xfrm>
            <a:off x="838200" y="5513523"/>
            <a:ext cx="10029825" cy="828675"/>
          </a:xfrm>
          <a:prstGeom prst="homePlate">
            <a:avLst>
              <a:gd fmla="val 50000" name="adj"/>
            </a:avLst>
          </a:prstGeom>
          <a:solidFill>
            <a:schemeClr val="accent1"/>
          </a:solidFill>
          <a:ln cap="flat" cmpd="sng" w="15875">
            <a:solidFill>
              <a:srgbClr val="147EA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t-EE" sz="2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Siht-ja sidusrühmade kaasamine kogu protsessi</a:t>
            </a:r>
            <a:endParaRPr b="1" sz="24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1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ct val="100000"/>
              <a:buFont typeface="Twentieth Century"/>
              <a:buNone/>
            </a:pPr>
            <a:r>
              <a:rPr b="1" lang="et-EE"/>
              <a:t>KODUTÖÖ 10. SEPTEMBRIKS</a:t>
            </a:r>
            <a:r>
              <a:rPr lang="et-EE"/>
              <a:t>: </a:t>
            </a:r>
            <a:r>
              <a:rPr lang="et-EE" sz="4400">
                <a:latin typeface="Calibri"/>
                <a:ea typeface="Calibri"/>
                <a:cs typeface="Calibri"/>
                <a:sym typeface="Calibri"/>
              </a:rPr>
              <a:t>KOGUKONNA OLUKORRA JA VAJADUSTE KAARDISTUS</a:t>
            </a:r>
            <a:endParaRPr/>
          </a:p>
        </p:txBody>
      </p:sp>
      <p:sp>
        <p:nvSpPr>
          <p:cNvPr id="164" name="Google Shape;164;p11"/>
          <p:cNvSpPr txBox="1"/>
          <p:nvPr>
            <p:ph idx="1" type="body"/>
          </p:nvPr>
        </p:nvSpPr>
        <p:spPr>
          <a:xfrm>
            <a:off x="838200" y="2099945"/>
            <a:ext cx="10515600" cy="435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t-EE" sz="1800">
                <a:latin typeface="Calibri"/>
                <a:ea typeface="Calibri"/>
                <a:cs typeface="Calibri"/>
                <a:sym typeface="Calibri"/>
              </a:rPr>
              <a:t>Palume teil järgmiseks korraks ette valmistada kogukonna olukorra ja vajaduste kaardistuse detailne plaan või kaardistuse kokkuvõte.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2200"/>
              </a:spcBef>
              <a:spcAft>
                <a:spcPts val="0"/>
              </a:spcAft>
              <a:buSzPts val="1800"/>
              <a:buNone/>
            </a:pPr>
            <a:r>
              <a:rPr lang="et-EE" sz="1800">
                <a:latin typeface="Calibri"/>
                <a:ea typeface="Calibri"/>
                <a:cs typeface="Calibri"/>
                <a:sym typeface="Calibri"/>
              </a:rPr>
              <a:t>Palume </a:t>
            </a:r>
            <a:r>
              <a:rPr lang="et-EE" sz="1800" u="sng">
                <a:latin typeface="Calibri"/>
                <a:ea typeface="Calibri"/>
                <a:cs typeface="Calibri"/>
                <a:sym typeface="Calibri"/>
              </a:rPr>
              <a:t>nädal enne septembri moodulit </a:t>
            </a:r>
            <a:r>
              <a:rPr lang="et-EE" sz="1800">
                <a:latin typeface="Calibri"/>
                <a:ea typeface="Calibri"/>
                <a:cs typeface="Calibri"/>
                <a:sym typeface="Calibri"/>
              </a:rPr>
              <a:t>esitada:</a:t>
            </a:r>
            <a:endParaRPr/>
          </a:p>
          <a:p>
            <a:pPr indent="-342900" lvl="1" marL="8001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Arial"/>
              <a:buAutoNum type="alphaLcParenR"/>
            </a:pPr>
            <a:r>
              <a:rPr lang="et-EE" sz="1800">
                <a:latin typeface="Calibri"/>
                <a:ea typeface="Calibri"/>
                <a:cs typeface="Calibri"/>
                <a:sym typeface="Calibri"/>
              </a:rPr>
              <a:t>kaardistuse plaan - küsimustik(ud), sihtrühmad, ajakava ja metoodika </a:t>
            </a:r>
            <a:endParaRPr/>
          </a:p>
          <a:p>
            <a:pPr indent="-342900" lvl="1" marL="8001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AutoNum type="alphaLcParenR"/>
            </a:pPr>
            <a:r>
              <a:rPr lang="et-EE" sz="1800">
                <a:latin typeface="Calibri"/>
                <a:ea typeface="Calibri"/>
                <a:cs typeface="Calibri"/>
                <a:sym typeface="Calibri"/>
              </a:rPr>
              <a:t>Kaardistuse kokkuvõte – küsitluste metoodika kirjeldust ja peamised järeldused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2200"/>
              </a:spcBef>
              <a:spcAft>
                <a:spcPts val="0"/>
              </a:spcAft>
              <a:buSzPts val="1800"/>
              <a:buNone/>
            </a:pPr>
            <a:r>
              <a:rPr lang="et-EE" sz="1800">
                <a:latin typeface="Calibri"/>
                <a:ea typeface="Calibri"/>
                <a:cs typeface="Calibri"/>
                <a:sym typeface="Calibri"/>
              </a:rPr>
              <a:t>Kaardistus peaks hõlmama järgmist: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lnSpc>
                <a:spcPct val="115000"/>
              </a:lnSpc>
              <a:spcBef>
                <a:spcPts val="2200"/>
              </a:spcBef>
              <a:spcAft>
                <a:spcPts val="0"/>
              </a:spcAft>
              <a:buSzPts val="1800"/>
              <a:buFont typeface="Noto Sans Symbols"/>
              <a:buChar char="∙"/>
            </a:pPr>
            <a:r>
              <a:rPr lang="et-EE" sz="1800">
                <a:latin typeface="Calibri"/>
                <a:ea typeface="Calibri"/>
                <a:cs typeface="Calibri"/>
                <a:sym typeface="Calibri"/>
              </a:rPr>
              <a:t>Mis teie kogukonnas on olemas? (inim-, füüsilised, loodulikud, muud ressursid) </a:t>
            </a:r>
            <a:endParaRPr/>
          </a:p>
          <a:p>
            <a:pPr indent="-342900" lvl="0" marL="3429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800"/>
              <a:buFont typeface="Noto Sans Symbols"/>
              <a:buChar char="∙"/>
            </a:pPr>
            <a:r>
              <a:rPr lang="et-EE" sz="1800">
                <a:latin typeface="Calibri"/>
                <a:ea typeface="Calibri"/>
                <a:cs typeface="Calibri"/>
                <a:sym typeface="Calibri"/>
              </a:rPr>
              <a:t>Mida kogukond tajub oma tugevustena, mis on nende jaoks oluline?</a:t>
            </a:r>
            <a:endParaRPr/>
          </a:p>
          <a:p>
            <a:pPr indent="-342900" lvl="0" marL="3429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800"/>
              <a:buFont typeface="Noto Sans Symbols"/>
              <a:buChar char="∙"/>
            </a:pPr>
            <a:r>
              <a:rPr lang="et-EE" sz="1800">
                <a:latin typeface="Calibri"/>
                <a:ea typeface="Calibri"/>
                <a:cs typeface="Calibri"/>
                <a:sym typeface="Calibri"/>
              </a:rPr>
              <a:t>Mis on probleemid/vajadused ehk millest tuntakse puudust? (kui võimalik, siis huvigruppide kaupa)</a:t>
            </a:r>
            <a:endParaRPr/>
          </a:p>
          <a:p>
            <a:pPr indent="-228600" lvl="0" marL="3429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" rtl="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t-EE"/>
              <a:t>TUTVUMISKÜSIMUSED</a:t>
            </a:r>
            <a:endParaRPr/>
          </a:p>
        </p:txBody>
      </p:sp>
      <p:sp>
        <p:nvSpPr>
          <p:cNvPr id="100" name="Google Shape;100;p2"/>
          <p:cNvSpPr txBox="1"/>
          <p:nvPr>
            <p:ph idx="1" type="body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1524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Noto Sans Symbols"/>
              <a:buChar char="▪"/>
            </a:pPr>
            <a:r>
              <a:rPr b="1" lang="et-EE" sz="2400">
                <a:latin typeface="Calibri"/>
                <a:ea typeface="Calibri"/>
                <a:cs typeface="Calibri"/>
                <a:sym typeface="Calibri"/>
              </a:rPr>
              <a:t>Mida ma oma arukas kogukonnas kõige enam imetlen ja mille üle uhke olen?</a:t>
            </a:r>
            <a:endParaRPr/>
          </a:p>
          <a:p>
            <a:pPr indent="-1524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Font typeface="Noto Sans Symbols"/>
              <a:buChar char="▪"/>
            </a:pPr>
            <a:r>
              <a:rPr b="1" lang="et-EE" sz="2400">
                <a:latin typeface="Calibri"/>
                <a:ea typeface="Calibri"/>
                <a:cs typeface="Calibri"/>
                <a:sym typeface="Calibri"/>
              </a:rPr>
              <a:t>Mis on meie aruka kogukonna peamised väljakutsed ja murekohad?</a:t>
            </a:r>
            <a:endParaRPr/>
          </a:p>
          <a:p>
            <a:pPr indent="-1524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Font typeface="Noto Sans Symbols"/>
              <a:buChar char="▪"/>
            </a:pPr>
            <a:r>
              <a:rPr b="1" lang="et-EE" sz="2400">
                <a:latin typeface="Calibri"/>
                <a:ea typeface="Calibri"/>
                <a:cs typeface="Calibri"/>
                <a:sym typeface="Calibri"/>
              </a:rPr>
              <a:t>Kuidas meie arukas kogukonnas huvigruppe kaastakse?</a:t>
            </a:r>
            <a:endParaRPr/>
          </a:p>
          <a:p>
            <a:pPr indent="-1524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Font typeface="Noto Sans Symbols"/>
              <a:buChar char="▪"/>
            </a:pPr>
            <a:r>
              <a:rPr b="1" lang="et-EE" sz="2400">
                <a:latin typeface="Calibri"/>
                <a:ea typeface="Calibri"/>
                <a:cs typeface="Calibri"/>
                <a:sym typeface="Calibri"/>
              </a:rPr>
              <a:t>Millised on meie aruka kogukonna võtmevaldkonnad või fookused, milles tahame eelkõige muutust?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t-EE"/>
              <a:t>ARUKATE KÜLADE FOOKUSTEEMAD </a:t>
            </a:r>
            <a:r>
              <a:rPr lang="et-EE" sz="1800"/>
              <a:t>(KOGUKONDADE EELISTUSED)</a:t>
            </a:r>
            <a:endParaRPr/>
          </a:p>
        </p:txBody>
      </p:sp>
      <p:sp>
        <p:nvSpPr>
          <p:cNvPr id="106" name="Google Shape;106;p3"/>
          <p:cNvSpPr txBox="1"/>
          <p:nvPr>
            <p:ph idx="1" type="body"/>
          </p:nvPr>
        </p:nvSpPr>
        <p:spPr>
          <a:xfrm>
            <a:off x="1024128" y="1885951"/>
            <a:ext cx="9720073" cy="4562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 fontScale="70000" lnSpcReduction="20000"/>
          </a:bodyPr>
          <a:lstStyle/>
          <a:p>
            <a:pPr indent="-342900" lvl="0" marL="48006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Noto Sans Symbols"/>
              <a:buChar char="❑"/>
            </a:pPr>
            <a:r>
              <a:rPr lang="et-EE" sz="2300">
                <a:latin typeface="Calibri"/>
                <a:ea typeface="Calibri"/>
                <a:cs typeface="Calibri"/>
                <a:sym typeface="Calibri"/>
              </a:rPr>
              <a:t>Kogukonna kaasamine ja aktiveerimine - 20</a:t>
            </a:r>
            <a:endParaRPr/>
          </a:p>
          <a:p>
            <a:pPr indent="-342900" lvl="0" marL="480060" rtl="0" algn="l">
              <a:lnSpc>
                <a:spcPct val="115000"/>
              </a:lnSpc>
              <a:spcBef>
                <a:spcPts val="2200"/>
              </a:spcBef>
              <a:spcAft>
                <a:spcPts val="0"/>
              </a:spcAft>
              <a:buSzPct val="100000"/>
              <a:buFont typeface="Noto Sans Symbols"/>
              <a:buChar char="❑"/>
            </a:pPr>
            <a:r>
              <a:rPr lang="et-EE" sz="2300">
                <a:latin typeface="Calibri"/>
                <a:ea typeface="Calibri"/>
                <a:cs typeface="Calibri"/>
                <a:sym typeface="Calibri"/>
              </a:rPr>
              <a:t>Keskkonnasõbralikud lahendused - 13</a:t>
            </a:r>
            <a:endParaRPr/>
          </a:p>
          <a:p>
            <a:pPr indent="-342900" lvl="0" marL="480060" rtl="0" algn="l">
              <a:lnSpc>
                <a:spcPct val="115000"/>
              </a:lnSpc>
              <a:spcBef>
                <a:spcPts val="2200"/>
              </a:spcBef>
              <a:spcAft>
                <a:spcPts val="0"/>
              </a:spcAft>
              <a:buSzPct val="100000"/>
              <a:buFont typeface="Noto Sans Symbols"/>
              <a:buChar char="❑"/>
            </a:pPr>
            <a:r>
              <a:rPr lang="et-EE" sz="2300">
                <a:latin typeface="Calibri"/>
                <a:ea typeface="Calibri"/>
                <a:cs typeface="Calibri"/>
                <a:sym typeface="Calibri"/>
              </a:rPr>
              <a:t>Turismipotentsiaali arendamine - 12</a:t>
            </a:r>
            <a:endParaRPr/>
          </a:p>
          <a:p>
            <a:pPr indent="-342900" lvl="0" marL="480060" rtl="0" algn="l">
              <a:lnSpc>
                <a:spcPct val="115000"/>
              </a:lnSpc>
              <a:spcBef>
                <a:spcPts val="2200"/>
              </a:spcBef>
              <a:spcAft>
                <a:spcPts val="0"/>
              </a:spcAft>
              <a:buSzPct val="100000"/>
              <a:buFont typeface="Noto Sans Symbols"/>
              <a:buChar char="❑"/>
            </a:pPr>
            <a:r>
              <a:rPr lang="et-EE" sz="2300">
                <a:latin typeface="Calibri"/>
                <a:ea typeface="Calibri"/>
                <a:cs typeface="Calibri"/>
                <a:sym typeface="Calibri"/>
              </a:rPr>
              <a:t>Uute elanike kutsumine ja kaasamine - 10</a:t>
            </a:r>
            <a:endParaRPr/>
          </a:p>
          <a:p>
            <a:pPr indent="-342900" lvl="0" marL="480060" rtl="0" algn="l">
              <a:lnSpc>
                <a:spcPct val="115000"/>
              </a:lnSpc>
              <a:spcBef>
                <a:spcPts val="2200"/>
              </a:spcBef>
              <a:spcAft>
                <a:spcPts val="0"/>
              </a:spcAft>
              <a:buSzPct val="100000"/>
              <a:buFont typeface="Noto Sans Symbols"/>
              <a:buChar char="❑"/>
            </a:pPr>
            <a:r>
              <a:rPr lang="et-EE" sz="2300">
                <a:latin typeface="Calibri"/>
                <a:ea typeface="Calibri"/>
                <a:cs typeface="Calibri"/>
                <a:sym typeface="Calibri"/>
              </a:rPr>
              <a:t>Elanike tegevusvõimaluste laiendamine - 10</a:t>
            </a:r>
            <a:endParaRPr/>
          </a:p>
          <a:p>
            <a:pPr indent="-342900" lvl="0" marL="480060" rtl="0" algn="l">
              <a:lnSpc>
                <a:spcPct val="115000"/>
              </a:lnSpc>
              <a:spcBef>
                <a:spcPts val="2200"/>
              </a:spcBef>
              <a:spcAft>
                <a:spcPts val="0"/>
              </a:spcAft>
              <a:buSzPct val="100000"/>
              <a:buFont typeface="Noto Sans Symbols"/>
              <a:buChar char="❑"/>
            </a:pPr>
            <a:r>
              <a:rPr lang="et-EE" sz="2300">
                <a:latin typeface="Calibri"/>
                <a:ea typeface="Calibri"/>
                <a:cs typeface="Calibri"/>
                <a:sym typeface="Calibri"/>
              </a:rPr>
              <a:t>Külade vahelise koostöö edendamine - 9</a:t>
            </a:r>
            <a:endParaRPr/>
          </a:p>
          <a:p>
            <a:pPr indent="-342900" lvl="0" marL="480060" rtl="0" algn="l">
              <a:lnSpc>
                <a:spcPct val="115000"/>
              </a:lnSpc>
              <a:spcBef>
                <a:spcPts val="2200"/>
              </a:spcBef>
              <a:spcAft>
                <a:spcPts val="0"/>
              </a:spcAft>
              <a:buSzPct val="100000"/>
              <a:buFont typeface="Noto Sans Symbols"/>
              <a:buChar char="❑"/>
            </a:pPr>
            <a:r>
              <a:rPr lang="et-EE" sz="2300">
                <a:latin typeface="Calibri"/>
                <a:ea typeface="Calibri"/>
                <a:cs typeface="Calibri"/>
                <a:sym typeface="Calibri"/>
              </a:rPr>
              <a:t>Laste ja noorte arengu toetamine - 9</a:t>
            </a:r>
            <a:endParaRPr/>
          </a:p>
          <a:p>
            <a:pPr indent="-342900" lvl="0" marL="480060" rtl="0" algn="l">
              <a:lnSpc>
                <a:spcPct val="115000"/>
              </a:lnSpc>
              <a:spcBef>
                <a:spcPts val="2200"/>
              </a:spcBef>
              <a:spcAft>
                <a:spcPts val="0"/>
              </a:spcAft>
              <a:buSzPct val="100000"/>
              <a:buFont typeface="Noto Sans Symbols"/>
              <a:buChar char="❑"/>
            </a:pPr>
            <a:r>
              <a:rPr lang="et-EE" sz="2300">
                <a:latin typeface="Calibri"/>
                <a:ea typeface="Calibri"/>
                <a:cs typeface="Calibri"/>
                <a:sym typeface="Calibri"/>
              </a:rPr>
              <a:t>Teenuste arendamine - 8</a:t>
            </a:r>
            <a:endParaRPr/>
          </a:p>
          <a:p>
            <a:pPr indent="-342900" lvl="0" marL="480060" rtl="0" algn="l">
              <a:lnSpc>
                <a:spcPct val="115000"/>
              </a:lnSpc>
              <a:spcBef>
                <a:spcPts val="2200"/>
              </a:spcBef>
              <a:spcAft>
                <a:spcPts val="0"/>
              </a:spcAft>
              <a:buSzPct val="100000"/>
              <a:buFont typeface="Noto Sans Symbols"/>
              <a:buChar char="❑"/>
            </a:pPr>
            <a:r>
              <a:rPr lang="et-EE" sz="2300">
                <a:latin typeface="Calibri"/>
                <a:ea typeface="Calibri"/>
                <a:cs typeface="Calibri"/>
                <a:sym typeface="Calibri"/>
              </a:rPr>
              <a:t>Kohapealsete töökohtade loomine - 5</a:t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t-EE"/>
              <a:t>KOHVIKU ARUTELU REEGLID</a:t>
            </a:r>
            <a:endParaRPr/>
          </a:p>
        </p:txBody>
      </p:sp>
      <p:sp>
        <p:nvSpPr>
          <p:cNvPr id="112" name="Google Shape;112;p4"/>
          <p:cNvSpPr txBox="1"/>
          <p:nvPr>
            <p:ph idx="1" type="body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1397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b="0" i="0" lang="et-E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Igaüks vastutab, et toimuks õppimine ja kõigi kaasamine</a:t>
            </a:r>
            <a:endParaRPr/>
          </a:p>
          <a:p>
            <a:pPr indent="-1397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b="0" i="0" lang="et-E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Loo avatud õhkkond</a:t>
            </a:r>
            <a:endParaRPr/>
          </a:p>
          <a:p>
            <a:pPr indent="-1397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b="0" i="0" lang="et-E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Räägi sellest, mis on oluline</a:t>
            </a:r>
            <a:endParaRPr/>
          </a:p>
          <a:p>
            <a:pPr indent="-1397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t-E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Julgusta igaüht panustama</a:t>
            </a:r>
            <a:endParaRPr/>
          </a:p>
          <a:p>
            <a:pPr indent="-1397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b="0" i="0" lang="et-E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Küsi, et mõista</a:t>
            </a:r>
            <a:endParaRPr/>
          </a:p>
          <a:p>
            <a:pPr indent="-1397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b="0" i="0" lang="et-E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Loo seoseid erinevate nägemuste vahel</a:t>
            </a:r>
            <a:endParaRPr/>
          </a:p>
          <a:p>
            <a:pPr indent="-1397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b="0" i="0" lang="et-E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Muuda kollektiivne teadmine nähtavaks</a:t>
            </a:r>
            <a:endParaRPr/>
          </a:p>
          <a:p>
            <a:pPr indent="-1397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t-EE">
                <a:solidFill>
                  <a:srgbClr val="3333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Naudi vestlust</a:t>
            </a:r>
            <a:endParaRPr b="0" i="0">
              <a:solidFill>
                <a:srgbClr val="33333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et-EE"/>
              <a:t>KOHVIKUARUTELUDE KÜSIMUSED</a:t>
            </a:r>
            <a:endParaRPr/>
          </a:p>
        </p:txBody>
      </p:sp>
      <p:sp>
        <p:nvSpPr>
          <p:cNvPr id="118" name="Google Shape;118;p5"/>
          <p:cNvSpPr txBox="1"/>
          <p:nvPr>
            <p:ph idx="1" type="body"/>
          </p:nvPr>
        </p:nvSpPr>
        <p:spPr>
          <a:xfrm>
            <a:off x="1024128" y="2249424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1524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Noto Sans Symbols"/>
              <a:buChar char="▪"/>
            </a:pPr>
            <a:r>
              <a:rPr b="1" lang="et-EE" sz="2400">
                <a:latin typeface="Calibri"/>
                <a:ea typeface="Calibri"/>
                <a:cs typeface="Calibri"/>
                <a:sym typeface="Calibri"/>
              </a:rPr>
              <a:t>Mida oleme juba oma aruka kogukonna tuleviku strateegiliseks planeerimiseks teinud? </a:t>
            </a:r>
            <a:endParaRPr/>
          </a:p>
          <a:p>
            <a:pPr indent="-1524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Font typeface="Noto Sans Symbols"/>
              <a:buChar char="▪"/>
            </a:pPr>
            <a:r>
              <a:rPr b="1" lang="et-EE" sz="2400">
                <a:latin typeface="Calibri"/>
                <a:ea typeface="Calibri"/>
                <a:cs typeface="Calibri"/>
                <a:sym typeface="Calibri"/>
              </a:rPr>
              <a:t>Mida meil on eelkõige vaja aru või teada saada oma kogukonna ja selle tegevuskeskkonna kohta? </a:t>
            </a:r>
            <a:endParaRPr/>
          </a:p>
          <a:p>
            <a:pPr indent="-1524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Font typeface="Noto Sans Symbols"/>
              <a:buChar char="▪"/>
            </a:pPr>
            <a:r>
              <a:rPr b="1" lang="et-EE" sz="2400">
                <a:latin typeface="Calibri"/>
                <a:ea typeface="Calibri"/>
                <a:cs typeface="Calibri"/>
                <a:sym typeface="Calibri"/>
              </a:rPr>
              <a:t>Millised on võtmeküsimused, mis meil tuleb kogukonna liikmetele esitada?</a:t>
            </a:r>
            <a:endParaRPr/>
          </a:p>
          <a:p>
            <a:pPr indent="-1524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Font typeface="Noto Sans Symbols"/>
              <a:buChar char="▪"/>
            </a:pPr>
            <a:r>
              <a:rPr b="1" lang="et-EE" sz="2400">
                <a:latin typeface="Calibri"/>
                <a:ea typeface="Calibri"/>
                <a:cs typeface="Calibri"/>
                <a:sym typeface="Calibri"/>
              </a:rPr>
              <a:t>Milliste huvigruppide kaasamisega info kogumisse peame pingutama ning kuidas seda teeme? </a:t>
            </a:r>
            <a:endParaRPr sz="2400"/>
          </a:p>
          <a:p>
            <a:pPr indent="-1524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Char char=" "/>
            </a:pPr>
            <a:r>
              <a:rPr lang="et-EE" sz="24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2400"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400"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ct val="100000"/>
              <a:buFont typeface="Calibri"/>
              <a:buNone/>
            </a:pPr>
            <a:r>
              <a:rPr lang="et-EE" sz="4400">
                <a:latin typeface="Calibri"/>
                <a:ea typeface="Calibri"/>
                <a:cs typeface="Calibri"/>
                <a:sym typeface="Calibri"/>
              </a:rPr>
              <a:t>MIDA MEIL ON EELKÕIGE VAJA TEADA SAADA OMA KOGUKONNA JA SELLE TEGEVUSKESKKONNA KOHTA? </a:t>
            </a:r>
            <a:r>
              <a:rPr lang="et-EE" sz="2200">
                <a:latin typeface="Calibri"/>
                <a:ea typeface="Calibri"/>
                <a:cs typeface="Calibri"/>
                <a:sym typeface="Calibri"/>
              </a:rPr>
              <a:t>(GRUPPIDE VASTUSED)</a:t>
            </a:r>
            <a:endParaRPr sz="2200"/>
          </a:p>
        </p:txBody>
      </p:sp>
      <p:sp>
        <p:nvSpPr>
          <p:cNvPr id="124" name="Google Shape;124;p6"/>
          <p:cNvSpPr txBox="1"/>
          <p:nvPr>
            <p:ph idx="1" type="body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1397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Font typeface="Noto Sans Symbols"/>
              <a:buChar char="❑"/>
            </a:pPr>
            <a:r>
              <a:rPr lang="et-EE"/>
              <a:t>Kogukonna inimressurss:</a:t>
            </a:r>
            <a:endParaRPr/>
          </a:p>
          <a:p>
            <a:pPr indent="-137159" lvl="1" marL="265176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Font typeface="Noto Sans Symbols"/>
              <a:buChar char="▪"/>
            </a:pPr>
            <a:r>
              <a:rPr lang="et-EE"/>
              <a:t>kellel on mis motivatsioon;</a:t>
            </a:r>
            <a:endParaRPr/>
          </a:p>
          <a:p>
            <a:pPr indent="-137159" lvl="1" marL="26517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Font typeface="Noto Sans Symbols"/>
              <a:buChar char="▪"/>
            </a:pPr>
            <a:r>
              <a:rPr lang="et-EE"/>
              <a:t>mis vanuses, taustaga, suve- või püsielanikud;</a:t>
            </a:r>
            <a:endParaRPr/>
          </a:p>
          <a:p>
            <a:pPr indent="-137159" lvl="1" marL="26517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Font typeface="Noto Sans Symbols"/>
              <a:buChar char="▪"/>
            </a:pPr>
            <a:r>
              <a:rPr lang="et-EE"/>
              <a:t>kontaktandmed.</a:t>
            </a:r>
            <a:endParaRPr/>
          </a:p>
          <a:p>
            <a:pPr indent="-139700" lvl="0" marL="9144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200"/>
              <a:buFont typeface="Noto Sans Symbols"/>
              <a:buChar char="❑"/>
            </a:pPr>
            <a:r>
              <a:rPr lang="et-EE"/>
              <a:t>Elanike ootused, unistused, vajadused.</a:t>
            </a:r>
            <a:endParaRPr/>
          </a:p>
          <a:p>
            <a:pPr indent="-1397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Noto Sans Symbols"/>
              <a:buChar char="❑"/>
            </a:pPr>
            <a:r>
              <a:rPr lang="et-EE"/>
              <a:t>Ühised huvid versus huvide konfliktid.</a:t>
            </a:r>
            <a:endParaRPr/>
          </a:p>
          <a:p>
            <a:pPr indent="-1397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Noto Sans Symbols"/>
              <a:buChar char="❑"/>
            </a:pPr>
            <a:r>
              <a:rPr lang="et-EE"/>
              <a:t>Kogukonna väärtused.</a:t>
            </a:r>
            <a:endParaRPr/>
          </a:p>
          <a:p>
            <a:pPr indent="-1397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Noto Sans Symbols"/>
              <a:buChar char="❑"/>
            </a:pPr>
            <a:r>
              <a:rPr lang="et-EE"/>
              <a:t>Naaberkülade, ettevõtjate, KOV vaade.</a:t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Noto Sans Symbols"/>
              <a:buNone/>
            </a:pPr>
            <a:r>
              <a:t/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ct val="100000"/>
              <a:buFont typeface="Calibri"/>
              <a:buNone/>
            </a:pPr>
            <a:r>
              <a:rPr lang="et-EE" sz="4400">
                <a:latin typeface="Calibri"/>
                <a:ea typeface="Calibri"/>
                <a:cs typeface="Calibri"/>
                <a:sym typeface="Calibri"/>
              </a:rPr>
              <a:t>MILLISED ON VÕTMEKÜSIMUSED, MIS MEIL TULEB KOGUKONNA LIIKMETELE ESITADA?</a:t>
            </a:r>
            <a:br>
              <a:rPr b="1" lang="et-EE" sz="6600">
                <a:latin typeface="Calibri"/>
                <a:ea typeface="Calibri"/>
                <a:cs typeface="Calibri"/>
                <a:sym typeface="Calibri"/>
              </a:rPr>
            </a:br>
            <a:r>
              <a:rPr lang="et-EE" sz="3100">
                <a:latin typeface="Calibri"/>
                <a:ea typeface="Calibri"/>
                <a:cs typeface="Calibri"/>
                <a:sym typeface="Calibri"/>
              </a:rPr>
              <a:t>(GRUPPIDE VASTUSED 1)</a:t>
            </a:r>
            <a:endParaRPr sz="3100"/>
          </a:p>
        </p:txBody>
      </p:sp>
      <p:sp>
        <p:nvSpPr>
          <p:cNvPr id="130" name="Google Shape;130;p7"/>
          <p:cNvSpPr txBox="1"/>
          <p:nvPr>
            <p:ph idx="1" type="body"/>
          </p:nvPr>
        </p:nvSpPr>
        <p:spPr>
          <a:xfrm>
            <a:off x="1024128" y="2179636"/>
            <a:ext cx="475488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137150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</a:pPr>
            <a:r>
              <a:rPr lang="et-EE"/>
              <a:t>VAJADUSED</a:t>
            </a:r>
            <a:endParaRPr/>
          </a:p>
        </p:txBody>
      </p:sp>
      <p:sp>
        <p:nvSpPr>
          <p:cNvPr id="131" name="Google Shape;131;p7"/>
          <p:cNvSpPr txBox="1"/>
          <p:nvPr>
            <p:ph idx="2" type="body"/>
          </p:nvPr>
        </p:nvSpPr>
        <p:spPr>
          <a:xfrm>
            <a:off x="1024128" y="2967788"/>
            <a:ext cx="4754880" cy="33415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 fontScale="92500" lnSpcReduction="20000"/>
          </a:bodyPr>
          <a:lstStyle/>
          <a:p>
            <a:pPr indent="-129222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t-EE"/>
              <a:t>Mis on mureks?</a:t>
            </a:r>
            <a:endParaRPr/>
          </a:p>
          <a:p>
            <a:pPr indent="-129222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t-EE"/>
              <a:t>Mida tahad oma kodukohas veel näha, teha? </a:t>
            </a:r>
            <a:endParaRPr/>
          </a:p>
          <a:p>
            <a:pPr indent="-129222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t-EE"/>
              <a:t>Mis on puudu? Millest tunned puudust?</a:t>
            </a:r>
            <a:endParaRPr/>
          </a:p>
          <a:p>
            <a:pPr indent="-129222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t-EE"/>
              <a:t>Mis vajab parendamist?</a:t>
            </a:r>
            <a:endParaRPr/>
          </a:p>
          <a:p>
            <a:pPr indent="-129222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t-EE"/>
              <a:t>Millised on teie ootsued </a:t>
            </a:r>
            <a:endParaRPr/>
          </a:p>
          <a:p>
            <a:pPr indent="0" lvl="1" marL="128016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ct val="100000"/>
              <a:buNone/>
            </a:pPr>
            <a:r>
              <a:rPr lang="et-EE"/>
              <a:t>- kogukonnale, </a:t>
            </a:r>
            <a:endParaRPr/>
          </a:p>
          <a:p>
            <a:pPr indent="0" lvl="1" marL="12801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00000"/>
              <a:buNone/>
            </a:pPr>
            <a:r>
              <a:rPr lang="et-EE"/>
              <a:t>- elukeskkonnale, </a:t>
            </a:r>
            <a:endParaRPr/>
          </a:p>
          <a:p>
            <a:pPr indent="-137160" lvl="1" marL="26517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wentieth Century"/>
              <a:buChar char="-"/>
            </a:pPr>
            <a:r>
              <a:rPr lang="et-EE"/>
              <a:t>KOVile?</a:t>
            </a:r>
            <a:endParaRPr/>
          </a:p>
          <a:p>
            <a:pPr indent="-129222" lvl="0" marL="9144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t-EE"/>
              <a:t>Mida on meil liiga palju?</a:t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132" name="Google Shape;132;p7"/>
          <p:cNvSpPr txBox="1"/>
          <p:nvPr>
            <p:ph idx="3" type="body"/>
          </p:nvPr>
        </p:nvSpPr>
        <p:spPr>
          <a:xfrm>
            <a:off x="5990888" y="2179636"/>
            <a:ext cx="475488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137150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</a:pPr>
            <a:r>
              <a:rPr lang="et-EE"/>
              <a:t>VALMISOLEK PANUSTADA </a:t>
            </a:r>
            <a:endParaRPr/>
          </a:p>
        </p:txBody>
      </p:sp>
      <p:sp>
        <p:nvSpPr>
          <p:cNvPr id="133" name="Google Shape;133;p7"/>
          <p:cNvSpPr txBox="1"/>
          <p:nvPr>
            <p:ph idx="4" type="body"/>
          </p:nvPr>
        </p:nvSpPr>
        <p:spPr>
          <a:xfrm>
            <a:off x="5990888" y="2967788"/>
            <a:ext cx="4754880" cy="33415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 fontScale="92500" lnSpcReduction="20000"/>
          </a:bodyPr>
          <a:lstStyle/>
          <a:p>
            <a:pPr indent="-129222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t-EE"/>
              <a:t>Kuidas saaksid panustada? </a:t>
            </a:r>
            <a:endParaRPr/>
          </a:p>
          <a:p>
            <a:pPr indent="-129222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t-EE"/>
              <a:t>Millega oled valmis meie kogukonda panustama? (valikvastused)</a:t>
            </a:r>
            <a:endParaRPr/>
          </a:p>
          <a:p>
            <a:pPr indent="0" lvl="1" marL="128016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ct val="100000"/>
              <a:buNone/>
            </a:pPr>
            <a:r>
              <a:rPr lang="et-EE"/>
              <a:t>- talgutööd</a:t>
            </a:r>
            <a:endParaRPr/>
          </a:p>
          <a:p>
            <a:pPr indent="0" lvl="1" marL="12801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00000"/>
              <a:buNone/>
            </a:pPr>
            <a:r>
              <a:rPr lang="et-EE"/>
              <a:t>- sündmuste korraldus</a:t>
            </a:r>
            <a:endParaRPr/>
          </a:p>
          <a:p>
            <a:pPr indent="0" lvl="1" marL="12801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00000"/>
              <a:buNone/>
            </a:pPr>
            <a:r>
              <a:rPr lang="et-EE"/>
              <a:t>- sponsorluse leidmine</a:t>
            </a:r>
            <a:endParaRPr/>
          </a:p>
          <a:p>
            <a:pPr indent="0" lvl="1" marL="12801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00000"/>
              <a:buNone/>
            </a:pPr>
            <a:r>
              <a:rPr lang="et-EE"/>
              <a:t>- töörühmad</a:t>
            </a:r>
            <a:endParaRPr/>
          </a:p>
          <a:p>
            <a:pPr indent="0" lvl="1" marL="12801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00000"/>
              <a:buNone/>
            </a:pPr>
            <a:r>
              <a:rPr lang="et-EE"/>
              <a:t>- muu</a:t>
            </a:r>
            <a:endParaRPr/>
          </a:p>
          <a:p>
            <a:pPr indent="-137160" lvl="1" marL="26517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wentieth Century"/>
              <a:buChar char="-"/>
            </a:pPr>
            <a:r>
              <a:rPr lang="et-EE"/>
              <a:t>ei soovi üldse panustada</a:t>
            </a:r>
            <a:endParaRPr/>
          </a:p>
          <a:p>
            <a:pPr indent="-129222" lvl="1" marL="9144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t-EE" sz="2200"/>
              <a:t>Mida teete külarahvaga koos? (küsimus eestvedajatele külade piirkonnas)</a:t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ct val="100000"/>
              <a:buFont typeface="Calibri"/>
              <a:buNone/>
            </a:pPr>
            <a:r>
              <a:rPr lang="et-EE" sz="4400">
                <a:latin typeface="Calibri"/>
                <a:ea typeface="Calibri"/>
                <a:cs typeface="Calibri"/>
                <a:sym typeface="Calibri"/>
              </a:rPr>
              <a:t>MILLISED ON VÕTMEKÜSIMUSED, MIS MEIL TULEB KOGUKONNA LIIKMETELE ESITADA?</a:t>
            </a:r>
            <a:br>
              <a:rPr b="1" lang="et-EE" sz="6600">
                <a:latin typeface="Calibri"/>
                <a:ea typeface="Calibri"/>
                <a:cs typeface="Calibri"/>
                <a:sym typeface="Calibri"/>
              </a:rPr>
            </a:br>
            <a:r>
              <a:rPr lang="et-EE" sz="3100">
                <a:latin typeface="Calibri"/>
                <a:ea typeface="Calibri"/>
                <a:cs typeface="Calibri"/>
                <a:sym typeface="Calibri"/>
              </a:rPr>
              <a:t>(GRUPPIDE VASTUSED 2)</a:t>
            </a:r>
            <a:endParaRPr sz="3100"/>
          </a:p>
        </p:txBody>
      </p:sp>
      <p:sp>
        <p:nvSpPr>
          <p:cNvPr id="139" name="Google Shape;139;p8"/>
          <p:cNvSpPr txBox="1"/>
          <p:nvPr>
            <p:ph idx="1" type="body"/>
          </p:nvPr>
        </p:nvSpPr>
        <p:spPr>
          <a:xfrm>
            <a:off x="1024128" y="2179636"/>
            <a:ext cx="475488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137150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</a:pPr>
            <a:r>
              <a:rPr lang="et-EE"/>
              <a:t>VISIOON</a:t>
            </a:r>
            <a:endParaRPr/>
          </a:p>
        </p:txBody>
      </p:sp>
      <p:sp>
        <p:nvSpPr>
          <p:cNvPr id="140" name="Google Shape;140;p8"/>
          <p:cNvSpPr txBox="1"/>
          <p:nvPr>
            <p:ph idx="2" type="body"/>
          </p:nvPr>
        </p:nvSpPr>
        <p:spPr>
          <a:xfrm>
            <a:off x="1024128" y="2967788"/>
            <a:ext cx="4754880" cy="33415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1397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t-EE"/>
              <a:t>Milline näeb välja meie küla 10 aasta pärast?</a:t>
            </a:r>
            <a:endParaRPr/>
          </a:p>
          <a:p>
            <a:pPr indent="-1397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t-EE"/>
              <a:t>Milline on meie kogukond aastal 2041?</a:t>
            </a:r>
            <a:endParaRPr/>
          </a:p>
          <a:p>
            <a:pPr indent="-1397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t-EE"/>
              <a:t>Milline on sinu unistuste küla?</a:t>
            </a:r>
            <a:endParaRPr/>
          </a:p>
          <a:p>
            <a:pPr indent="-1397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t-EE"/>
              <a:t>Mis meist saab?</a:t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</p:txBody>
      </p:sp>
      <p:sp>
        <p:nvSpPr>
          <p:cNvPr id="141" name="Google Shape;141;p8"/>
          <p:cNvSpPr txBox="1"/>
          <p:nvPr>
            <p:ph idx="3" type="body"/>
          </p:nvPr>
        </p:nvSpPr>
        <p:spPr>
          <a:xfrm>
            <a:off x="5990888" y="2179636"/>
            <a:ext cx="475488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137150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</a:pPr>
            <a:r>
              <a:rPr lang="et-EE"/>
              <a:t>TUGEVUSED/ VÄÄRTUSED </a:t>
            </a:r>
            <a:endParaRPr/>
          </a:p>
        </p:txBody>
      </p:sp>
      <p:sp>
        <p:nvSpPr>
          <p:cNvPr id="142" name="Google Shape;142;p8"/>
          <p:cNvSpPr txBox="1"/>
          <p:nvPr>
            <p:ph idx="4" type="body"/>
          </p:nvPr>
        </p:nvSpPr>
        <p:spPr>
          <a:xfrm>
            <a:off x="5990888" y="2967788"/>
            <a:ext cx="4754880" cy="33415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1397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t-EE"/>
              <a:t>Millest (kellega, kus, millal) tunned rõõmu?</a:t>
            </a:r>
            <a:endParaRPr/>
          </a:p>
          <a:p>
            <a:pPr indent="-1397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t-EE"/>
              <a:t>Mis on hästi?</a:t>
            </a:r>
            <a:endParaRPr/>
          </a:p>
          <a:p>
            <a:pPr indent="-1397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t-EE"/>
              <a:t>Mis on sinu/meie küla pärl? Mille üle oled eriti uhke?</a:t>
            </a:r>
            <a:endParaRPr/>
          </a:p>
          <a:p>
            <a:pPr indent="-1397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t-EE"/>
              <a:t>Miks teile meeldis siin elada?</a:t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9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200"/>
              <a:buFont typeface="Calibri"/>
              <a:buNone/>
            </a:pPr>
            <a:r>
              <a:rPr lang="et-EE" sz="3200">
                <a:latin typeface="Calibri"/>
                <a:ea typeface="Calibri"/>
                <a:cs typeface="Calibri"/>
                <a:sym typeface="Calibri"/>
              </a:rPr>
              <a:t>MILLISTE HUVIGRUPPIDE HUVIDE KAASAMISEGA PEAME PINGUTAMA NING KUIDAS SEDA TEEME? </a:t>
            </a:r>
            <a:r>
              <a:rPr lang="et-EE" sz="2400">
                <a:latin typeface="Calibri"/>
                <a:ea typeface="Calibri"/>
                <a:cs typeface="Calibri"/>
                <a:sym typeface="Calibri"/>
              </a:rPr>
              <a:t>(GRUPPIDE VASTUSED)</a:t>
            </a:r>
            <a:endParaRPr sz="2400"/>
          </a:p>
        </p:txBody>
      </p:sp>
      <p:sp>
        <p:nvSpPr>
          <p:cNvPr id="148" name="Google Shape;148;p9"/>
          <p:cNvSpPr txBox="1"/>
          <p:nvPr>
            <p:ph idx="1" type="body"/>
          </p:nvPr>
        </p:nvSpPr>
        <p:spPr>
          <a:xfrm>
            <a:off x="1024128" y="2286000"/>
            <a:ext cx="10196322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 fontScale="92500"/>
          </a:bodyPr>
          <a:lstStyle/>
          <a:p>
            <a:pPr indent="-129222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Noto Sans Symbols"/>
              <a:buChar char="❑"/>
            </a:pPr>
            <a:r>
              <a:rPr b="1" lang="et-EE"/>
              <a:t>Suvitajad</a:t>
            </a:r>
            <a:r>
              <a:rPr lang="et-EE"/>
              <a:t> – mis nende huvid on, küsida isikliku vestluse käigus.</a:t>
            </a:r>
            <a:endParaRPr/>
          </a:p>
          <a:p>
            <a:pPr indent="-129222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Font typeface="Noto Sans Symbols"/>
              <a:buChar char="❑"/>
            </a:pPr>
            <a:r>
              <a:rPr b="1" lang="et-EE"/>
              <a:t>Eakad</a:t>
            </a:r>
            <a:r>
              <a:rPr lang="et-EE"/>
              <a:t> – otsekontakt, küsimused kohandada eakate jaoks, ka küsijad võiks olla eakamad.</a:t>
            </a:r>
            <a:endParaRPr/>
          </a:p>
          <a:p>
            <a:pPr indent="-129222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Font typeface="Noto Sans Symbols"/>
              <a:buChar char="❑"/>
            </a:pPr>
            <a:r>
              <a:rPr b="1" lang="et-EE"/>
              <a:t>Magalate</a:t>
            </a:r>
            <a:r>
              <a:rPr lang="et-EE"/>
              <a:t> </a:t>
            </a:r>
            <a:r>
              <a:rPr b="1" lang="et-EE"/>
              <a:t>elanikud</a:t>
            </a:r>
            <a:r>
              <a:rPr lang="et-EE"/>
              <a:t> (uusarenduste kogukonnad) – neid ei huvita külaelu, läheneda saab samm-sammult tutvudes ja kaasates, individuaalne suhtlus.</a:t>
            </a:r>
            <a:endParaRPr/>
          </a:p>
          <a:p>
            <a:pPr indent="-129222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Font typeface="Noto Sans Symbols"/>
              <a:buChar char="❑"/>
            </a:pPr>
            <a:r>
              <a:rPr b="1" lang="et-EE"/>
              <a:t>Lastega</a:t>
            </a:r>
            <a:r>
              <a:rPr lang="et-EE"/>
              <a:t> </a:t>
            </a:r>
            <a:r>
              <a:rPr b="1" lang="et-EE"/>
              <a:t>pered</a:t>
            </a:r>
            <a:r>
              <a:rPr lang="et-EE"/>
              <a:t> – usaldussuhte loomine, siis on nad valmis ka küsitlustele vastama.</a:t>
            </a:r>
            <a:endParaRPr/>
          </a:p>
          <a:p>
            <a:pPr indent="-129222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Font typeface="Noto Sans Symbols"/>
              <a:buChar char="❑"/>
            </a:pPr>
            <a:r>
              <a:rPr b="1" lang="et-EE"/>
              <a:t>Rahvusvähemused</a:t>
            </a:r>
            <a:r>
              <a:rPr lang="et-EE"/>
              <a:t> – kaasata nende kaudu, kes on sama sihtrühma esindajad.</a:t>
            </a:r>
            <a:endParaRPr/>
          </a:p>
          <a:p>
            <a:pPr indent="-129222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Font typeface="Noto Sans Symbols"/>
              <a:buChar char="❑"/>
            </a:pPr>
            <a:r>
              <a:rPr lang="et-EE"/>
              <a:t>Elanike kategooriad: a) jah, lähme; b) võib ju ka; c) pigem ei; d) </a:t>
            </a:r>
            <a:r>
              <a:rPr b="1" lang="et-EE" u="sng"/>
              <a:t>sabad</a:t>
            </a:r>
            <a:r>
              <a:rPr lang="et-EE"/>
              <a:t> (passiiv); e) vastased.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None/>
            </a:pPr>
            <a:r>
              <a:rPr lang="et-EE"/>
              <a:t>NB! Sabasid tuleb õigel moel mudida.</a:t>
            </a:r>
            <a:endParaRPr/>
          </a:p>
          <a:p>
            <a:pPr indent="-129222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Char char=" "/>
            </a:pPr>
            <a:r>
              <a:rPr lang="et-EE"/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Integraal">
  <a:themeElements>
    <a:clrScheme name="Integraal">
      <a:dk1>
        <a:srgbClr val="000000"/>
      </a:dk1>
      <a:lt1>
        <a:srgbClr val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2021-06-16T10:30:11Z</dcterms:created>
  <dc:creator>Ivika Nõgel</dc:creator>
</cp:coreProperties>
</file>